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6" r:id="rId2"/>
    <p:sldId id="320" r:id="rId3"/>
    <p:sldId id="304" r:id="rId4"/>
    <p:sldId id="356" r:id="rId5"/>
    <p:sldId id="360" r:id="rId6"/>
    <p:sldId id="358" r:id="rId7"/>
    <p:sldId id="370" r:id="rId8"/>
    <p:sldId id="372" r:id="rId9"/>
    <p:sldId id="357" r:id="rId10"/>
    <p:sldId id="359" r:id="rId11"/>
    <p:sldId id="379" r:id="rId12"/>
    <p:sldId id="363" r:id="rId13"/>
    <p:sldId id="365" r:id="rId14"/>
    <p:sldId id="366" r:id="rId15"/>
    <p:sldId id="367" r:id="rId16"/>
    <p:sldId id="377" r:id="rId17"/>
    <p:sldId id="378" r:id="rId18"/>
    <p:sldId id="321" r:id="rId19"/>
    <p:sldId id="353" r:id="rId20"/>
    <p:sldId id="329" r:id="rId21"/>
    <p:sldId id="330" r:id="rId22"/>
    <p:sldId id="331" r:id="rId23"/>
    <p:sldId id="332" r:id="rId24"/>
    <p:sldId id="333" r:id="rId25"/>
    <p:sldId id="380" r:id="rId26"/>
    <p:sldId id="282" r:id="rId27"/>
  </p:sldIdLst>
  <p:sldSz cx="9906000" cy="6858000" type="A4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00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6" autoAdjust="0"/>
    <p:restoredTop sz="86557" autoAdjust="0"/>
  </p:normalViewPr>
  <p:slideViewPr>
    <p:cSldViewPr>
      <p:cViewPr>
        <p:scale>
          <a:sx n="50" d="100"/>
          <a:sy n="50" d="100"/>
        </p:scale>
        <p:origin x="-2000" y="-72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846"/>
    </p:cViewPr>
  </p:sorterViewPr>
  <p:notesViewPr>
    <p:cSldViewPr>
      <p:cViewPr>
        <p:scale>
          <a:sx n="75" d="100"/>
          <a:sy n="75" d="100"/>
        </p:scale>
        <p:origin x="-750" y="816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35713" y="9526588"/>
            <a:ext cx="3905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711" tIns="44560" rIns="90711" bIns="44560" anchor="ctr">
            <a:spAutoFit/>
          </a:bodyPr>
          <a:lstStyle/>
          <a:p>
            <a:pPr algn="r" defTabSz="917575"/>
            <a:fld id="{8937B909-C9A6-AC42-9586-AE6523B7FF66}" type="slidenum">
              <a:rPr lang="fr-FR" sz="1400"/>
              <a:pPr algn="r" defTabSz="917575"/>
              <a:t>‹Nr.›</a:t>
            </a:fld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150548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076450" y="458788"/>
            <a:ext cx="2425700" cy="167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0375" y="2520950"/>
            <a:ext cx="5964238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11" tIns="44560" rIns="90711" bIns="44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de texte du masque</a:t>
            </a:r>
          </a:p>
          <a:p>
            <a:pPr lvl="1"/>
            <a:r>
              <a:rPr lang="fr-FR"/>
              <a:t>Second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35713" y="9526588"/>
            <a:ext cx="3905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711" tIns="44560" rIns="90711" bIns="44560" anchor="ctr">
            <a:spAutoFit/>
          </a:bodyPr>
          <a:lstStyle/>
          <a:p>
            <a:pPr algn="r" defTabSz="917575"/>
            <a:fld id="{CC4E41D9-911E-3B4D-953C-69A1147625CA}" type="slidenum">
              <a:rPr lang="fr-FR" sz="1400"/>
              <a:pPr algn="r" defTabSz="917575"/>
              <a:t>‹Nr.›</a:t>
            </a:fld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1914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2076450" y="458788"/>
            <a:ext cx="2425700" cy="1679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1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60375" y="2520950"/>
            <a:ext cx="5964238" cy="637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13" tIns="45705" rIns="91413" bIns="45705"/>
          <a:lstStyle/>
          <a:p>
            <a:pPr>
              <a:buFontTx/>
              <a:buChar char="•"/>
            </a:pP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2076450" y="458788"/>
            <a:ext cx="2425700" cy="1679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7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60375" y="2520950"/>
            <a:ext cx="5964238" cy="637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0" tIns="45704" rIns="91410" bIns="45704"/>
          <a:lstStyle/>
          <a:p>
            <a:pPr>
              <a:buFontTx/>
              <a:buChar char="•"/>
            </a:pPr>
            <a:r>
              <a:rPr lang="fr-BE"/>
              <a:t>UK member: Construction Confederation</a:t>
            </a:r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986" name="Group 2"/>
          <p:cNvGrpSpPr>
            <a:grpSpLocks/>
          </p:cNvGrpSpPr>
          <p:nvPr/>
        </p:nvGrpSpPr>
        <p:grpSpPr bwMode="auto">
          <a:xfrm>
            <a:off x="0" y="7938"/>
            <a:ext cx="9893300" cy="6838950"/>
            <a:chOff x="0" y="5"/>
            <a:chExt cx="5753" cy="4308"/>
          </a:xfrm>
        </p:grpSpPr>
        <p:sp>
          <p:nvSpPr>
            <p:cNvPr id="29798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0000FF">
                    <a:gamma/>
                    <a:shade val="80000"/>
                    <a:invGamma/>
                  </a:srgbClr>
                </a:gs>
                <a:gs pos="100000">
                  <a:srgbClr val="0000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97988" name="Båge 4"/>
            <p:cNvSpPr>
              <a:spLocks/>
            </p:cNvSpPr>
            <p:nvPr/>
          </p:nvSpPr>
          <p:spPr bwMode="auto">
            <a:xfrm>
              <a:off x="0" y="5"/>
              <a:ext cx="5294" cy="43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979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Cliquez pour modifier le style du titre du masque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Cliquez pour modifier le style des sous-titres du masque</a:t>
            </a:r>
          </a:p>
        </p:txBody>
      </p:sp>
      <p:pic>
        <p:nvPicPr>
          <p:cNvPr id="297992" name="Picture 8" descr="jhg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200" y="6008688"/>
            <a:ext cx="812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99852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092454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martArt 2"/>
          <p:cNvSpPr>
            <a:spLocks noGrp="1"/>
          </p:cNvSpPr>
          <p:nvPr>
            <p:ph type="dgm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3907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2186910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4774237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48160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870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8147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39178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3284799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64557467"/>
      </p:ext>
    </p:extLst>
  </p:cSld>
  <p:clrMapOvr>
    <a:masterClrMapping/>
  </p:clrMapOvr>
  <p:transition xmlns:p14="http://schemas.microsoft.com/office/powerpoint/2010/main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2700" y="19050"/>
            <a:ext cx="9893300" cy="6838950"/>
            <a:chOff x="0" y="5"/>
            <a:chExt cx="5753" cy="4308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0000FF">
                    <a:gamma/>
                    <a:shade val="80000"/>
                    <a:invGamma/>
                  </a:srgbClr>
                </a:gs>
                <a:gs pos="100000">
                  <a:srgbClr val="0000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27" name="Båge 3"/>
            <p:cNvSpPr>
              <a:spLocks/>
            </p:cNvSpPr>
            <p:nvPr/>
          </p:nvSpPr>
          <p:spPr bwMode="auto">
            <a:xfrm>
              <a:off x="0" y="5"/>
              <a:ext cx="5294" cy="43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de titre du masque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de texte du masque</a:t>
            </a:r>
          </a:p>
          <a:p>
            <a:pPr lvl="1"/>
            <a:r>
              <a:rPr lang="fr-FR"/>
              <a:t>Second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38" name="Picture 14" descr="jhg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200" y="6019800"/>
            <a:ext cx="812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¾"/>
        <a:defRPr sz="2800">
          <a:solidFill>
            <a:schemeClr val="tx1"/>
          </a:solidFill>
          <a:latin typeface="+mn-lt"/>
          <a:ea typeface="+mn-ea"/>
        </a:defRPr>
      </a:lvl2pPr>
      <a:lvl3pPr marL="12763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 "/>
        <a:defRPr sz="2000">
          <a:solidFill>
            <a:schemeClr val="tx1"/>
          </a:solidFill>
          <a:latin typeface="+mn-lt"/>
          <a:ea typeface="+mn-ea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71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30289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861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9433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charset="0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1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30" Type="http://schemas.openxmlformats.org/officeDocument/2006/relationships/oleObject" Target="../embeddings/oleObject1.bin"/><Relationship Id="rId31" Type="http://schemas.openxmlformats.org/officeDocument/2006/relationships/image" Target="../media/image2.png"/><Relationship Id="rId32" Type="http://schemas.openxmlformats.org/officeDocument/2006/relationships/oleObject" Target="../embeddings/oleObject2.bin"/><Relationship Id="rId9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33" Type="http://schemas.openxmlformats.org/officeDocument/2006/relationships/image" Target="../media/image3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lobalreporting.org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2971800"/>
          </a:xfrm>
        </p:spPr>
        <p:txBody>
          <a:bodyPr/>
          <a:lstStyle/>
          <a:p>
            <a:r>
              <a:rPr lang="fr-BE" sz="4000" b="1"/>
              <a:t>THE ESPRO</a:t>
            </a:r>
            <a:br>
              <a:rPr lang="fr-BE" sz="4000" b="1"/>
            </a:br>
            <a:r>
              <a:rPr lang="fr-BE" sz="4000" b="1"/>
              <a:t>STOCKHOLM CONFERENCE</a:t>
            </a:r>
            <a:br>
              <a:rPr lang="fr-BE" sz="4000" b="1"/>
            </a:br>
            <a:r>
              <a:rPr lang="fr-BE" sz="4000" b="1"/>
              <a:t>4 April 2006</a:t>
            </a:r>
            <a:endParaRPr lang="fr-FR" sz="4000" b="1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71800"/>
            <a:ext cx="9906000" cy="38862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charset="0"/>
              <a:buNone/>
            </a:pPr>
            <a:r>
              <a:rPr lang="fr-BE" sz="4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Construction in Europe:</a:t>
            </a:r>
          </a:p>
          <a:p>
            <a:pPr algn="ctr">
              <a:spcBef>
                <a:spcPct val="0"/>
              </a:spcBef>
              <a:buFont typeface="Wingdings" charset="0"/>
              <a:buNone/>
            </a:pPr>
            <a:r>
              <a:rPr lang="fr-BE" sz="4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The move towards sustainability</a:t>
            </a:r>
          </a:p>
          <a:p>
            <a:pPr algn="ctr">
              <a:spcBef>
                <a:spcPct val="0"/>
              </a:spcBef>
              <a:buFont typeface="Wingdings" charset="0"/>
              <a:buNone/>
            </a:pPr>
            <a:r>
              <a:rPr lang="fr-BE" sz="36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by</a:t>
            </a:r>
          </a:p>
          <a:p>
            <a:pPr algn="ctr">
              <a:spcBef>
                <a:spcPct val="0"/>
              </a:spcBef>
              <a:buFont typeface="Wingdings" charset="0"/>
              <a:buNone/>
            </a:pPr>
            <a:r>
              <a:rPr lang="fr-BE" sz="36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John Goodall</a:t>
            </a:r>
          </a:p>
          <a:p>
            <a:pPr algn="ctr">
              <a:spcBef>
                <a:spcPct val="0"/>
              </a:spcBef>
              <a:buFont typeface="Wingdings" charset="0"/>
              <a:buNone/>
            </a:pPr>
            <a:r>
              <a:rPr lang="fr-BE" sz="4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FIEC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609600"/>
            <a:ext cx="8420100" cy="685800"/>
          </a:xfrm>
        </p:spPr>
        <p:txBody>
          <a:bodyPr/>
          <a:lstStyle/>
          <a:p>
            <a:r>
              <a:rPr lang="fr-BE" sz="4000" b="1"/>
              <a:t>European Commission  initiatives</a:t>
            </a:r>
            <a:endParaRPr lang="fr-FR" sz="4000" b="1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524000"/>
            <a:ext cx="84201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fr-BE" sz="2800" b="1" u="sng"/>
              <a:t>Competitiveness of the Construction Sector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fr-FR" sz="2800" b="1" u="sng"/>
          </a:p>
          <a:p>
            <a:pPr>
              <a:lnSpc>
                <a:spcPct val="90000"/>
              </a:lnSpc>
            </a:pPr>
            <a:r>
              <a:rPr lang="fr-BE" sz="2800"/>
              <a:t>1992-1994 - Secteur Study (Atkins Report)</a:t>
            </a:r>
          </a:p>
          <a:p>
            <a:pPr>
              <a:lnSpc>
                <a:spcPct val="90000"/>
              </a:lnSpc>
            </a:pPr>
            <a:endParaRPr lang="fr-BE" sz="2800"/>
          </a:p>
          <a:p>
            <a:pPr>
              <a:lnSpc>
                <a:spcPct val="90000"/>
              </a:lnSpc>
            </a:pPr>
            <a:r>
              <a:rPr lang="fr-BE" sz="2800"/>
              <a:t>1997 - Communication [COM(97) 539]</a:t>
            </a:r>
          </a:p>
          <a:p>
            <a:pPr>
              <a:lnSpc>
                <a:spcPct val="90000"/>
              </a:lnSpc>
            </a:pPr>
            <a:endParaRPr lang="fr-BE" sz="2800"/>
          </a:p>
          <a:p>
            <a:pPr>
              <a:lnSpc>
                <a:spcPct val="90000"/>
              </a:lnSpc>
            </a:pPr>
            <a:r>
              <a:rPr lang="fr-BE" sz="2800"/>
              <a:t>1999 – Tripartite meeting (Commission, member states and industry) to agree Action Plan and « Joint Priorities » and set up Tripartite Working Groups</a:t>
            </a:r>
            <a:endParaRPr lang="fr-FR" sz="2800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20100" cy="1143000"/>
          </a:xfrm>
        </p:spPr>
        <p:txBody>
          <a:bodyPr/>
          <a:lstStyle/>
          <a:p>
            <a:r>
              <a:rPr lang="fr-FR"/>
              <a:t>WG "Sustainable Construction"</a:t>
            </a:r>
          </a:p>
        </p:txBody>
      </p:sp>
      <p:graphicFrame>
        <p:nvGraphicFramePr>
          <p:cNvPr id="472067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0" y="1981200"/>
          <a:ext cx="99060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68" name="MS Org Chart" r:id="rId3" imgW="7772400" imgH="1098360" progId="OrgPlusWOPX.4">
                  <p:embed followColorScheme="full"/>
                </p:oleObj>
              </mc:Choice>
              <mc:Fallback>
                <p:oleObj name="MS Org Chart" r:id="rId3" imgW="7772400" imgH="109836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906000" cy="3276600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81000"/>
            <a:ext cx="9328150" cy="1295400"/>
          </a:xfrm>
        </p:spPr>
        <p:txBody>
          <a:bodyPr/>
          <a:lstStyle/>
          <a:p>
            <a:r>
              <a:rPr lang="fr-BE" sz="4000" b="1"/>
              <a:t>1. Construction Materials and Products</a:t>
            </a:r>
            <a:endParaRPr lang="fr-FR" sz="4000" b="1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828800"/>
            <a:ext cx="9245600" cy="4191000"/>
          </a:xfrm>
        </p:spPr>
        <p:txBody>
          <a:bodyPr/>
          <a:lstStyle/>
          <a:p>
            <a:pPr>
              <a:buFont typeface="Wingdings" charset="0"/>
              <a:buChar char="Ø"/>
            </a:pPr>
            <a:r>
              <a:rPr lang="fr-BE"/>
              <a:t>Life-cycle inventory based environmental  </a:t>
            </a:r>
          </a:p>
          <a:p>
            <a:pPr>
              <a:buFont typeface="Wingdings" charset="0"/>
              <a:buNone/>
            </a:pPr>
            <a:r>
              <a:rPr lang="fr-BE"/>
              <a:t>	 data schemes (LEDCM) to become</a:t>
            </a:r>
          </a:p>
          <a:p>
            <a:pPr>
              <a:buFont typeface="Wingdings" charset="0"/>
              <a:buNone/>
            </a:pPr>
            <a:r>
              <a:rPr lang="fr-BE"/>
              <a:t>	 general practice</a:t>
            </a:r>
          </a:p>
          <a:p>
            <a:pPr>
              <a:buFont typeface="Wingdings" charset="0"/>
              <a:buChar char="Ø"/>
            </a:pPr>
            <a:r>
              <a:rPr lang="fr-BE"/>
              <a:t> CEN harmonisation of national LEDCM</a:t>
            </a:r>
          </a:p>
          <a:p>
            <a:pPr>
              <a:buFont typeface="Wingdings" charset="0"/>
              <a:buNone/>
            </a:pPr>
            <a:r>
              <a:rPr lang="fr-BE"/>
              <a:t>	 schemes</a:t>
            </a:r>
          </a:p>
          <a:p>
            <a:pPr>
              <a:buFont typeface="Wingdings" charset="0"/>
              <a:buChar char="Ø"/>
            </a:pPr>
            <a:r>
              <a:rPr lang="fr-BE"/>
              <a:t> Environmental Product Declarations (EPDs)   increasingly offered by product manufacturers</a:t>
            </a:r>
          </a:p>
          <a:p>
            <a:pPr>
              <a:buFont typeface="Wingdings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33400"/>
            <a:ext cx="8420100" cy="1143000"/>
          </a:xfrm>
        </p:spPr>
        <p:txBody>
          <a:bodyPr/>
          <a:lstStyle/>
          <a:p>
            <a:r>
              <a:rPr lang="fr-BE" sz="4000" b="1"/>
              <a:t>2. Energy Efficiency in Buildings </a:t>
            </a:r>
            <a:endParaRPr lang="fr-FR" sz="4000" b="1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438400"/>
            <a:ext cx="932815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fr-BE"/>
              <a:t>Recommendations partially formed the basis for : </a:t>
            </a:r>
          </a:p>
          <a:p>
            <a:pPr>
              <a:buFont typeface="Wingdings" charset="0"/>
              <a:buNone/>
            </a:pPr>
            <a:endParaRPr lang="fr-BE"/>
          </a:p>
          <a:p>
            <a:pPr algn="ctr">
              <a:buFont typeface="Wingdings" charset="0"/>
              <a:buNone/>
            </a:pPr>
            <a:r>
              <a:rPr lang="fr-BE" i="1">
                <a:solidFill>
                  <a:schemeClr val="accent2"/>
                </a:solidFill>
              </a:rPr>
              <a:t>Energy Performance of Buildings Directive (2002/91)</a:t>
            </a:r>
          </a:p>
          <a:p>
            <a:pPr algn="ctr">
              <a:buFont typeface="Wingdings" charset="0"/>
              <a:buNone/>
            </a:pPr>
            <a:endParaRPr lang="fr-BE" i="1"/>
          </a:p>
          <a:p>
            <a:pPr algn="ctr">
              <a:buFont typeface="Wingdings" charset="0"/>
              <a:buNone/>
            </a:pPr>
            <a:r>
              <a:rPr lang="fr-BE"/>
              <a:t>Now being implemented in the Member States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52400"/>
            <a:ext cx="8420100" cy="1600200"/>
          </a:xfrm>
        </p:spPr>
        <p:txBody>
          <a:bodyPr/>
          <a:lstStyle/>
          <a:p>
            <a:r>
              <a:rPr lang="fr-BE" sz="3600" b="1"/>
              <a:t>3. Construction &amp; Demolition Waste</a:t>
            </a:r>
            <a:endParaRPr lang="fr-FR" b="1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828800"/>
            <a:ext cx="9493250" cy="4724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fr-BE"/>
              <a:t>	</a:t>
            </a:r>
            <a:r>
              <a:rPr lang="fr-BE" u="sng"/>
              <a:t>December 2005</a:t>
            </a:r>
          </a:p>
          <a:p>
            <a:pPr lvl="1">
              <a:buFont typeface="Wingdings" charset="0"/>
              <a:buChar char="Ø"/>
            </a:pPr>
            <a:r>
              <a:rPr lang="fr-BE"/>
              <a:t>Commission adopts </a:t>
            </a:r>
            <a:r>
              <a:rPr lang="fr-BE">
                <a:solidFill>
                  <a:schemeClr val="accent2"/>
                </a:solidFill>
              </a:rPr>
              <a:t>Thematic Strategy</a:t>
            </a:r>
            <a:r>
              <a:rPr lang="fr-BE"/>
              <a:t> and proposals for the revision of the </a:t>
            </a:r>
            <a:r>
              <a:rPr lang="fr-BE">
                <a:solidFill>
                  <a:schemeClr val="accent2"/>
                </a:solidFill>
              </a:rPr>
              <a:t>Waste Framework Directive</a:t>
            </a:r>
          </a:p>
          <a:p>
            <a:pPr lvl="1">
              <a:buFont typeface="Wingdings" charset="0"/>
              <a:buChar char="Ø"/>
            </a:pPr>
            <a:r>
              <a:rPr lang="fr-BE"/>
              <a:t>« Definition of waste » to remain unchanged</a:t>
            </a:r>
          </a:p>
          <a:p>
            <a:pPr lvl="1">
              <a:buFont typeface="Wingdings" charset="0"/>
              <a:buChar char="Ø"/>
            </a:pPr>
            <a:r>
              <a:rPr lang="fr-BE"/>
              <a:t>« End of Waste » criteria to be determined by Comitology  procedure</a:t>
            </a:r>
          </a:p>
          <a:p>
            <a:pPr>
              <a:buFont typeface="Wingdings" charset="0"/>
              <a:buChar char="Ø"/>
            </a:pP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04800"/>
            <a:ext cx="8420100" cy="1219200"/>
          </a:xfrm>
        </p:spPr>
        <p:txBody>
          <a:bodyPr/>
          <a:lstStyle/>
          <a:p>
            <a:r>
              <a:rPr lang="fr-BE" sz="3600" b="1"/>
              <a:t>4. Life-cycle costs in construction</a:t>
            </a:r>
            <a:endParaRPr lang="fr-FR" sz="3600" b="1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600200"/>
            <a:ext cx="9493250" cy="43434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charset="0"/>
              <a:buChar char="Ø"/>
            </a:pPr>
            <a:r>
              <a:rPr lang="fr-BE" i="1"/>
              <a:t>Study on-going to develop a common (European) methodology for the estimation of life-cycle costs for large scale buildings and constructed assets</a:t>
            </a:r>
          </a:p>
          <a:p>
            <a:pPr>
              <a:buClr>
                <a:srgbClr val="FFFF00"/>
              </a:buClr>
              <a:buFont typeface="Wingdings" charset="0"/>
              <a:buNone/>
            </a:pPr>
            <a:endParaRPr lang="fr-BE" sz="1800" i="1"/>
          </a:p>
          <a:p>
            <a:pPr>
              <a:buClr>
                <a:srgbClr val="FFFF00"/>
              </a:buClr>
              <a:buFont typeface="Wingdings" charset="0"/>
              <a:buChar char="Ø"/>
            </a:pPr>
            <a:r>
              <a:rPr lang="fr-BE" i="1"/>
              <a:t>Draft guidelines for public procurement</a:t>
            </a:r>
          </a:p>
          <a:p>
            <a:pPr>
              <a:buClr>
                <a:srgbClr val="FFFF00"/>
              </a:buClr>
              <a:buFont typeface="Wingdings" charset="0"/>
              <a:buNone/>
            </a:pPr>
            <a:endParaRPr lang="fr-BE" sz="1600" i="1"/>
          </a:p>
          <a:p>
            <a:pPr>
              <a:buClr>
                <a:srgbClr val="FFFF00"/>
              </a:buClr>
              <a:buFont typeface="Wingdings" charset="0"/>
              <a:buChar char="Ø"/>
            </a:pPr>
            <a:r>
              <a:rPr lang="fr-BE" i="1"/>
              <a:t>Potentially important development for the property industry which should be able to accurately estimate lifetime costs of buildings</a:t>
            </a:r>
            <a:endParaRPr lang="fr-FR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Environmental Performance of Buildings</a:t>
            </a:r>
            <a:endParaRPr lang="fr-FR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European Framework Standard now being drafted in CEN to provide a methodology for the assessment and subsequent </a:t>
            </a:r>
            <a:r>
              <a:rPr lang="fr-BE" u="sng"/>
              <a:t>declaration of the integrated environmental performance of complete buildings</a:t>
            </a:r>
          </a:p>
          <a:p>
            <a:pPr>
              <a:buFont typeface="Wingdings" charset="0"/>
              <a:buNone/>
            </a:pPr>
            <a:endParaRPr lang="fr-FR" u="sng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906000" cy="1143000"/>
          </a:xfrm>
        </p:spPr>
        <p:txBody>
          <a:bodyPr/>
          <a:lstStyle/>
          <a:p>
            <a:r>
              <a:rPr lang="fr-BE" sz="4000"/>
              <a:t>Environmental Performance of Buildings</a:t>
            </a:r>
            <a:endParaRPr lang="fr-FR" sz="4000"/>
          </a:p>
        </p:txBody>
      </p:sp>
      <p:graphicFrame>
        <p:nvGraphicFramePr>
          <p:cNvPr id="470019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76200" y="2143125"/>
          <a:ext cx="9829800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20" name="MS Org Chart" r:id="rId3" imgW="3803400" imgH="920520" progId="OrgPlusWOPX.4">
                  <p:embed followColorScheme="full"/>
                </p:oleObj>
              </mc:Choice>
              <mc:Fallback>
                <p:oleObj name="MS Org Chart" r:id="rId3" imgW="3803400" imgH="92052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143125"/>
                        <a:ext cx="9829800" cy="3114675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FIEC Initiatives</a:t>
            </a:r>
            <a:endParaRPr lang="fr-FR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752600"/>
            <a:ext cx="84201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fr-BE" sz="2800" b="1"/>
              <a:t>2000</a:t>
            </a:r>
            <a:r>
              <a:rPr lang="fr-BE" sz="2800"/>
              <a:t> </a:t>
            </a:r>
          </a:p>
          <a:p>
            <a:pPr>
              <a:lnSpc>
                <a:spcPct val="90000"/>
              </a:lnSpc>
            </a:pPr>
            <a:r>
              <a:rPr lang="fr-BE" b="1">
                <a:solidFill>
                  <a:schemeClr val="accent2"/>
                </a:solidFill>
              </a:rPr>
              <a:t>FIEC Environmental Charter</a:t>
            </a:r>
            <a:r>
              <a:rPr lang="fr-BE" sz="2800"/>
              <a:t> adopted in the presence of Environment ministers in Luxembourg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fr-BE" sz="280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fr-BE" sz="2800" b="1"/>
              <a:t>2005</a:t>
            </a:r>
            <a:r>
              <a:rPr lang="fr-BE" sz="2800"/>
              <a:t> </a:t>
            </a:r>
          </a:p>
          <a:p>
            <a:pPr>
              <a:lnSpc>
                <a:spcPct val="90000"/>
              </a:lnSpc>
            </a:pPr>
            <a:r>
              <a:rPr lang="fr-BE" b="1">
                <a:solidFill>
                  <a:schemeClr val="accent2"/>
                </a:solidFill>
              </a:rPr>
              <a:t>FIEC</a:t>
            </a:r>
            <a:r>
              <a:rPr lang="fr-BE" sz="2800" b="1">
                <a:solidFill>
                  <a:schemeClr val="accent2"/>
                </a:solidFill>
              </a:rPr>
              <a:t> </a:t>
            </a:r>
            <a:r>
              <a:rPr lang="fr-BE" b="1">
                <a:solidFill>
                  <a:schemeClr val="accent2"/>
                </a:solidFill>
              </a:rPr>
              <a:t>Principles for Sustainabilty</a:t>
            </a:r>
            <a:r>
              <a:rPr lang="fr-BE" sz="2800"/>
              <a:t> adopted in Brussels on the occasion of FIEC’s centenary celebrations</a:t>
            </a:r>
            <a:endParaRPr lang="fr-FR" sz="2800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The growing impact of CSR on construction – the issues</a:t>
            </a:r>
            <a:endParaRPr lang="fr-FR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2800">
                <a:solidFill>
                  <a:schemeClr val="accent2"/>
                </a:solidFill>
              </a:rPr>
              <a:t>Health &amp; safety</a:t>
            </a:r>
          </a:p>
          <a:p>
            <a:r>
              <a:rPr lang="fr-BE" sz="2800">
                <a:solidFill>
                  <a:schemeClr val="accent2"/>
                </a:solidFill>
              </a:rPr>
              <a:t>Training + CPD</a:t>
            </a:r>
          </a:p>
          <a:p>
            <a:r>
              <a:rPr lang="fr-BE" sz="2800">
                <a:solidFill>
                  <a:schemeClr val="accent2"/>
                </a:solidFill>
              </a:rPr>
              <a:t>Reducing environmental impacts</a:t>
            </a:r>
          </a:p>
          <a:p>
            <a:r>
              <a:rPr lang="fr-BE" sz="2800">
                <a:solidFill>
                  <a:schemeClr val="accent2"/>
                </a:solidFill>
              </a:rPr>
              <a:t>Community development</a:t>
            </a:r>
          </a:p>
          <a:p>
            <a:r>
              <a:rPr lang="fr-BE" sz="2800">
                <a:solidFill>
                  <a:schemeClr val="accent2"/>
                </a:solidFill>
              </a:rPr>
              <a:t>Social stakeholder engagement</a:t>
            </a:r>
          </a:p>
          <a:p>
            <a:r>
              <a:rPr lang="fr-BE" sz="2800">
                <a:solidFill>
                  <a:schemeClr val="accent2"/>
                </a:solidFill>
              </a:rPr>
              <a:t>Reputation + public opinion</a:t>
            </a:r>
          </a:p>
          <a:p>
            <a:r>
              <a:rPr lang="fr-BE" sz="2800">
                <a:solidFill>
                  <a:schemeClr val="accent2"/>
                </a:solidFill>
              </a:rPr>
              <a:t>Pre-qualification for tenders</a:t>
            </a:r>
          </a:p>
          <a:p>
            <a:r>
              <a:rPr lang="fr-BE" sz="2800">
                <a:solidFill>
                  <a:schemeClr val="accent2"/>
                </a:solidFill>
              </a:rPr>
              <a:t>Attracting + retaining staff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242" name="Group 2"/>
          <p:cNvGrpSpPr>
            <a:grpSpLocks/>
          </p:cNvGrpSpPr>
          <p:nvPr/>
        </p:nvGrpSpPr>
        <p:grpSpPr bwMode="auto">
          <a:xfrm>
            <a:off x="2622550" y="15875"/>
            <a:ext cx="7283450" cy="6842125"/>
            <a:chOff x="1652" y="10"/>
            <a:chExt cx="4588" cy="4310"/>
          </a:xfrm>
        </p:grpSpPr>
        <p:sp>
          <p:nvSpPr>
            <p:cNvPr id="394243" name="Freeform 3"/>
            <p:cNvSpPr>
              <a:spLocks/>
            </p:cNvSpPr>
            <p:nvPr/>
          </p:nvSpPr>
          <p:spPr bwMode="auto">
            <a:xfrm>
              <a:off x="1652" y="10"/>
              <a:ext cx="4588" cy="4310"/>
            </a:xfrm>
            <a:custGeom>
              <a:avLst/>
              <a:gdLst>
                <a:gd name="T0" fmla="*/ 4216 w 4216"/>
                <a:gd name="T1" fmla="*/ 0 h 3960"/>
                <a:gd name="T2" fmla="*/ 4176 w 4216"/>
                <a:gd name="T3" fmla="*/ 0 h 3960"/>
                <a:gd name="T4" fmla="*/ 4030 w 4216"/>
                <a:gd name="T5" fmla="*/ 0 h 3960"/>
                <a:gd name="T6" fmla="*/ 3883 w 4216"/>
                <a:gd name="T7" fmla="*/ 0 h 3960"/>
                <a:gd name="T8" fmla="*/ 3737 w 4216"/>
                <a:gd name="T9" fmla="*/ 0 h 3960"/>
                <a:gd name="T10" fmla="*/ 3591 w 4216"/>
                <a:gd name="T11" fmla="*/ 0 h 3960"/>
                <a:gd name="T12" fmla="*/ 3444 w 4216"/>
                <a:gd name="T13" fmla="*/ 0 h 3960"/>
                <a:gd name="T14" fmla="*/ 3297 w 4216"/>
                <a:gd name="T15" fmla="*/ 0 h 3960"/>
                <a:gd name="T16" fmla="*/ 3151 w 4216"/>
                <a:gd name="T17" fmla="*/ 0 h 3960"/>
                <a:gd name="T18" fmla="*/ 3004 w 4216"/>
                <a:gd name="T19" fmla="*/ 0 h 3960"/>
                <a:gd name="T20" fmla="*/ 2858 w 4216"/>
                <a:gd name="T21" fmla="*/ 0 h 3960"/>
                <a:gd name="T22" fmla="*/ 2712 w 4216"/>
                <a:gd name="T23" fmla="*/ 0 h 3960"/>
                <a:gd name="T24" fmla="*/ 2565 w 4216"/>
                <a:gd name="T25" fmla="*/ 0 h 3960"/>
                <a:gd name="T26" fmla="*/ 2418 w 4216"/>
                <a:gd name="T27" fmla="*/ 0 h 3960"/>
                <a:gd name="T28" fmla="*/ 2272 w 4216"/>
                <a:gd name="T29" fmla="*/ 0 h 3960"/>
                <a:gd name="T30" fmla="*/ 2125 w 4216"/>
                <a:gd name="T31" fmla="*/ 0 h 3960"/>
                <a:gd name="T32" fmla="*/ 1979 w 4216"/>
                <a:gd name="T33" fmla="*/ 0 h 3960"/>
                <a:gd name="T34" fmla="*/ 1833 w 4216"/>
                <a:gd name="T35" fmla="*/ 0 h 3960"/>
                <a:gd name="T36" fmla="*/ 1686 w 4216"/>
                <a:gd name="T37" fmla="*/ 0 h 3960"/>
                <a:gd name="T38" fmla="*/ 1539 w 4216"/>
                <a:gd name="T39" fmla="*/ 0 h 3960"/>
                <a:gd name="T40" fmla="*/ 1393 w 4216"/>
                <a:gd name="T41" fmla="*/ 0 h 3960"/>
                <a:gd name="T42" fmla="*/ 1246 w 4216"/>
                <a:gd name="T43" fmla="*/ 0 h 3960"/>
                <a:gd name="T44" fmla="*/ 1100 w 4216"/>
                <a:gd name="T45" fmla="*/ 0 h 3960"/>
                <a:gd name="T46" fmla="*/ 954 w 4216"/>
                <a:gd name="T47" fmla="*/ 0 h 3960"/>
                <a:gd name="T48" fmla="*/ 806 w 4216"/>
                <a:gd name="T49" fmla="*/ 0 h 3960"/>
                <a:gd name="T50" fmla="*/ 660 w 4216"/>
                <a:gd name="T51" fmla="*/ 0 h 3960"/>
                <a:gd name="T52" fmla="*/ 514 w 4216"/>
                <a:gd name="T53" fmla="*/ 0 h 3960"/>
                <a:gd name="T54" fmla="*/ 367 w 4216"/>
                <a:gd name="T55" fmla="*/ 0 h 3960"/>
                <a:gd name="T56" fmla="*/ 221 w 4216"/>
                <a:gd name="T57" fmla="*/ 0 h 3960"/>
                <a:gd name="T58" fmla="*/ 75 w 4216"/>
                <a:gd name="T59" fmla="*/ 0 h 3960"/>
                <a:gd name="T60" fmla="*/ 0 w 4216"/>
                <a:gd name="T61" fmla="*/ 0 h 3960"/>
                <a:gd name="T62" fmla="*/ 0 w 4216"/>
                <a:gd name="T63" fmla="*/ 3960 h 3960"/>
                <a:gd name="T64" fmla="*/ 4216 w 4216"/>
                <a:gd name="T65" fmla="*/ 3960 h 3960"/>
                <a:gd name="T66" fmla="*/ 4216 w 4216"/>
                <a:gd name="T67" fmla="*/ 0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16" h="3960">
                  <a:moveTo>
                    <a:pt x="4216" y="0"/>
                  </a:moveTo>
                  <a:lnTo>
                    <a:pt x="4176" y="0"/>
                  </a:lnTo>
                  <a:lnTo>
                    <a:pt x="4030" y="0"/>
                  </a:lnTo>
                  <a:lnTo>
                    <a:pt x="3883" y="0"/>
                  </a:lnTo>
                  <a:lnTo>
                    <a:pt x="3737" y="0"/>
                  </a:lnTo>
                  <a:lnTo>
                    <a:pt x="3591" y="0"/>
                  </a:lnTo>
                  <a:lnTo>
                    <a:pt x="3444" y="0"/>
                  </a:lnTo>
                  <a:lnTo>
                    <a:pt x="3297" y="0"/>
                  </a:lnTo>
                  <a:lnTo>
                    <a:pt x="3151" y="0"/>
                  </a:lnTo>
                  <a:lnTo>
                    <a:pt x="3004" y="0"/>
                  </a:lnTo>
                  <a:lnTo>
                    <a:pt x="2858" y="0"/>
                  </a:lnTo>
                  <a:lnTo>
                    <a:pt x="2712" y="0"/>
                  </a:lnTo>
                  <a:lnTo>
                    <a:pt x="2565" y="0"/>
                  </a:lnTo>
                  <a:lnTo>
                    <a:pt x="2418" y="0"/>
                  </a:lnTo>
                  <a:lnTo>
                    <a:pt x="2272" y="0"/>
                  </a:lnTo>
                  <a:lnTo>
                    <a:pt x="2125" y="0"/>
                  </a:lnTo>
                  <a:lnTo>
                    <a:pt x="1979" y="0"/>
                  </a:lnTo>
                  <a:lnTo>
                    <a:pt x="1833" y="0"/>
                  </a:lnTo>
                  <a:lnTo>
                    <a:pt x="1686" y="0"/>
                  </a:lnTo>
                  <a:lnTo>
                    <a:pt x="1539" y="0"/>
                  </a:lnTo>
                  <a:lnTo>
                    <a:pt x="1393" y="0"/>
                  </a:lnTo>
                  <a:lnTo>
                    <a:pt x="1246" y="0"/>
                  </a:lnTo>
                  <a:lnTo>
                    <a:pt x="1100" y="0"/>
                  </a:lnTo>
                  <a:lnTo>
                    <a:pt x="954" y="0"/>
                  </a:lnTo>
                  <a:lnTo>
                    <a:pt x="806" y="0"/>
                  </a:lnTo>
                  <a:lnTo>
                    <a:pt x="660" y="0"/>
                  </a:lnTo>
                  <a:lnTo>
                    <a:pt x="514" y="0"/>
                  </a:lnTo>
                  <a:lnTo>
                    <a:pt x="367" y="0"/>
                  </a:lnTo>
                  <a:lnTo>
                    <a:pt x="221" y="0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3960"/>
                  </a:lnTo>
                  <a:lnTo>
                    <a:pt x="4216" y="3960"/>
                  </a:lnTo>
                  <a:lnTo>
                    <a:pt x="4216" y="0"/>
                  </a:lnTo>
                  <a:close/>
                </a:path>
              </a:pathLst>
            </a:custGeom>
            <a:solidFill>
              <a:srgbClr val="89C4FF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44" name="Freeform 4"/>
            <p:cNvSpPr>
              <a:spLocks/>
            </p:cNvSpPr>
            <p:nvPr/>
          </p:nvSpPr>
          <p:spPr bwMode="auto">
            <a:xfrm>
              <a:off x="5972" y="3711"/>
              <a:ext cx="42" cy="105"/>
            </a:xfrm>
            <a:custGeom>
              <a:avLst/>
              <a:gdLst>
                <a:gd name="T0" fmla="*/ 22 w 38"/>
                <a:gd name="T1" fmla="*/ 94 h 97"/>
                <a:gd name="T2" fmla="*/ 17 w 38"/>
                <a:gd name="T3" fmla="*/ 97 h 97"/>
                <a:gd name="T4" fmla="*/ 1 w 38"/>
                <a:gd name="T5" fmla="*/ 84 h 97"/>
                <a:gd name="T6" fmla="*/ 0 w 38"/>
                <a:gd name="T7" fmla="*/ 30 h 97"/>
                <a:gd name="T8" fmla="*/ 18 w 38"/>
                <a:gd name="T9" fmla="*/ 0 h 97"/>
                <a:gd name="T10" fmla="*/ 38 w 38"/>
                <a:gd name="T11" fmla="*/ 51 h 97"/>
                <a:gd name="T12" fmla="*/ 22 w 38"/>
                <a:gd name="T13" fmla="*/ 9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97">
                  <a:moveTo>
                    <a:pt x="22" y="94"/>
                  </a:moveTo>
                  <a:lnTo>
                    <a:pt x="17" y="97"/>
                  </a:lnTo>
                  <a:lnTo>
                    <a:pt x="1" y="84"/>
                  </a:lnTo>
                  <a:lnTo>
                    <a:pt x="0" y="30"/>
                  </a:lnTo>
                  <a:lnTo>
                    <a:pt x="18" y="0"/>
                  </a:lnTo>
                  <a:lnTo>
                    <a:pt x="38" y="51"/>
                  </a:lnTo>
                  <a:lnTo>
                    <a:pt x="22" y="9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45" name="Freeform 5"/>
            <p:cNvSpPr>
              <a:spLocks/>
            </p:cNvSpPr>
            <p:nvPr/>
          </p:nvSpPr>
          <p:spPr bwMode="auto">
            <a:xfrm>
              <a:off x="5456" y="2789"/>
              <a:ext cx="784" cy="889"/>
            </a:xfrm>
            <a:custGeom>
              <a:avLst/>
              <a:gdLst>
                <a:gd name="T0" fmla="*/ 157 w 720"/>
                <a:gd name="T1" fmla="*/ 411 h 817"/>
                <a:gd name="T2" fmla="*/ 127 w 720"/>
                <a:gd name="T3" fmla="*/ 368 h 817"/>
                <a:gd name="T4" fmla="*/ 122 w 720"/>
                <a:gd name="T5" fmla="*/ 336 h 817"/>
                <a:gd name="T6" fmla="*/ 141 w 720"/>
                <a:gd name="T7" fmla="*/ 277 h 817"/>
                <a:gd name="T8" fmla="*/ 141 w 720"/>
                <a:gd name="T9" fmla="*/ 248 h 817"/>
                <a:gd name="T10" fmla="*/ 104 w 720"/>
                <a:gd name="T11" fmla="*/ 231 h 817"/>
                <a:gd name="T12" fmla="*/ 53 w 720"/>
                <a:gd name="T13" fmla="*/ 158 h 817"/>
                <a:gd name="T14" fmla="*/ 19 w 720"/>
                <a:gd name="T15" fmla="*/ 114 h 817"/>
                <a:gd name="T16" fmla="*/ 7 w 720"/>
                <a:gd name="T17" fmla="*/ 52 h 817"/>
                <a:gd name="T18" fmla="*/ 0 w 720"/>
                <a:gd name="T19" fmla="*/ 19 h 817"/>
                <a:gd name="T20" fmla="*/ 23 w 720"/>
                <a:gd name="T21" fmla="*/ 0 h 817"/>
                <a:gd name="T22" fmla="*/ 29 w 720"/>
                <a:gd name="T23" fmla="*/ 6 h 817"/>
                <a:gd name="T24" fmla="*/ 37 w 720"/>
                <a:gd name="T25" fmla="*/ 17 h 817"/>
                <a:gd name="T26" fmla="*/ 99 w 720"/>
                <a:gd name="T27" fmla="*/ 51 h 817"/>
                <a:gd name="T28" fmla="*/ 140 w 720"/>
                <a:gd name="T29" fmla="*/ 34 h 817"/>
                <a:gd name="T30" fmla="*/ 191 w 720"/>
                <a:gd name="T31" fmla="*/ 2 h 817"/>
                <a:gd name="T32" fmla="*/ 206 w 720"/>
                <a:gd name="T33" fmla="*/ 35 h 817"/>
                <a:gd name="T34" fmla="*/ 201 w 720"/>
                <a:gd name="T35" fmla="*/ 48 h 817"/>
                <a:gd name="T36" fmla="*/ 248 w 720"/>
                <a:gd name="T37" fmla="*/ 79 h 817"/>
                <a:gd name="T38" fmla="*/ 278 w 720"/>
                <a:gd name="T39" fmla="*/ 134 h 817"/>
                <a:gd name="T40" fmla="*/ 337 w 720"/>
                <a:gd name="T41" fmla="*/ 159 h 817"/>
                <a:gd name="T42" fmla="*/ 386 w 720"/>
                <a:gd name="T43" fmla="*/ 177 h 817"/>
                <a:gd name="T44" fmla="*/ 434 w 720"/>
                <a:gd name="T45" fmla="*/ 193 h 817"/>
                <a:gd name="T46" fmla="*/ 482 w 720"/>
                <a:gd name="T47" fmla="*/ 184 h 817"/>
                <a:gd name="T48" fmla="*/ 517 w 720"/>
                <a:gd name="T49" fmla="*/ 177 h 817"/>
                <a:gd name="T50" fmla="*/ 529 w 720"/>
                <a:gd name="T51" fmla="*/ 167 h 817"/>
                <a:gd name="T52" fmla="*/ 519 w 720"/>
                <a:gd name="T53" fmla="*/ 147 h 817"/>
                <a:gd name="T54" fmla="*/ 536 w 720"/>
                <a:gd name="T55" fmla="*/ 148 h 817"/>
                <a:gd name="T56" fmla="*/ 574 w 720"/>
                <a:gd name="T57" fmla="*/ 110 h 817"/>
                <a:gd name="T58" fmla="*/ 633 w 720"/>
                <a:gd name="T59" fmla="*/ 101 h 817"/>
                <a:gd name="T60" fmla="*/ 681 w 720"/>
                <a:gd name="T61" fmla="*/ 96 h 817"/>
                <a:gd name="T62" fmla="*/ 720 w 720"/>
                <a:gd name="T63" fmla="*/ 110 h 817"/>
                <a:gd name="T64" fmla="*/ 720 w 720"/>
                <a:gd name="T65" fmla="*/ 802 h 817"/>
                <a:gd name="T66" fmla="*/ 681 w 720"/>
                <a:gd name="T67" fmla="*/ 817 h 817"/>
                <a:gd name="T68" fmla="*/ 600 w 720"/>
                <a:gd name="T69" fmla="*/ 799 h 817"/>
                <a:gd name="T70" fmla="*/ 552 w 720"/>
                <a:gd name="T71" fmla="*/ 769 h 817"/>
                <a:gd name="T72" fmla="*/ 504 w 720"/>
                <a:gd name="T73" fmla="*/ 739 h 817"/>
                <a:gd name="T74" fmla="*/ 461 w 720"/>
                <a:gd name="T75" fmla="*/ 697 h 817"/>
                <a:gd name="T76" fmla="*/ 436 w 720"/>
                <a:gd name="T77" fmla="*/ 659 h 817"/>
                <a:gd name="T78" fmla="*/ 387 w 720"/>
                <a:gd name="T79" fmla="*/ 591 h 817"/>
                <a:gd name="T80" fmla="*/ 364 w 720"/>
                <a:gd name="T81" fmla="*/ 595 h 817"/>
                <a:gd name="T82" fmla="*/ 340 w 720"/>
                <a:gd name="T83" fmla="*/ 580 h 817"/>
                <a:gd name="T84" fmla="*/ 339 w 720"/>
                <a:gd name="T85" fmla="*/ 573 h 817"/>
                <a:gd name="T86" fmla="*/ 324 w 720"/>
                <a:gd name="T87" fmla="*/ 602 h 817"/>
                <a:gd name="T88" fmla="*/ 316 w 720"/>
                <a:gd name="T89" fmla="*/ 606 h 817"/>
                <a:gd name="T90" fmla="*/ 300 w 720"/>
                <a:gd name="T91" fmla="*/ 583 h 817"/>
                <a:gd name="T92" fmla="*/ 280 w 720"/>
                <a:gd name="T93" fmla="*/ 542 h 817"/>
                <a:gd name="T94" fmla="*/ 263 w 720"/>
                <a:gd name="T95" fmla="*/ 542 h 817"/>
                <a:gd name="T96" fmla="*/ 264 w 720"/>
                <a:gd name="T97" fmla="*/ 492 h 817"/>
                <a:gd name="T98" fmla="*/ 242 w 720"/>
                <a:gd name="T99" fmla="*/ 465 h 817"/>
                <a:gd name="T100" fmla="*/ 199 w 720"/>
                <a:gd name="T101" fmla="*/ 438 h 817"/>
                <a:gd name="T102" fmla="*/ 157 w 720"/>
                <a:gd name="T103" fmla="*/ 411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0" h="817">
                  <a:moveTo>
                    <a:pt x="157" y="411"/>
                  </a:moveTo>
                  <a:lnTo>
                    <a:pt x="127" y="368"/>
                  </a:lnTo>
                  <a:lnTo>
                    <a:pt x="122" y="336"/>
                  </a:lnTo>
                  <a:lnTo>
                    <a:pt x="141" y="277"/>
                  </a:lnTo>
                  <a:lnTo>
                    <a:pt x="141" y="248"/>
                  </a:lnTo>
                  <a:lnTo>
                    <a:pt x="104" y="231"/>
                  </a:lnTo>
                  <a:lnTo>
                    <a:pt x="53" y="158"/>
                  </a:lnTo>
                  <a:lnTo>
                    <a:pt x="19" y="114"/>
                  </a:lnTo>
                  <a:lnTo>
                    <a:pt x="7" y="52"/>
                  </a:lnTo>
                  <a:lnTo>
                    <a:pt x="0" y="19"/>
                  </a:lnTo>
                  <a:lnTo>
                    <a:pt x="23" y="0"/>
                  </a:lnTo>
                  <a:lnTo>
                    <a:pt x="29" y="6"/>
                  </a:lnTo>
                  <a:lnTo>
                    <a:pt x="37" y="17"/>
                  </a:lnTo>
                  <a:lnTo>
                    <a:pt x="99" y="51"/>
                  </a:lnTo>
                  <a:lnTo>
                    <a:pt x="140" y="34"/>
                  </a:lnTo>
                  <a:lnTo>
                    <a:pt x="191" y="2"/>
                  </a:lnTo>
                  <a:lnTo>
                    <a:pt x="206" y="35"/>
                  </a:lnTo>
                  <a:lnTo>
                    <a:pt x="201" y="48"/>
                  </a:lnTo>
                  <a:lnTo>
                    <a:pt x="248" y="79"/>
                  </a:lnTo>
                  <a:lnTo>
                    <a:pt x="278" y="134"/>
                  </a:lnTo>
                  <a:lnTo>
                    <a:pt x="337" y="159"/>
                  </a:lnTo>
                  <a:lnTo>
                    <a:pt x="386" y="177"/>
                  </a:lnTo>
                  <a:lnTo>
                    <a:pt x="434" y="193"/>
                  </a:lnTo>
                  <a:lnTo>
                    <a:pt x="482" y="184"/>
                  </a:lnTo>
                  <a:lnTo>
                    <a:pt x="517" y="177"/>
                  </a:lnTo>
                  <a:lnTo>
                    <a:pt x="529" y="167"/>
                  </a:lnTo>
                  <a:lnTo>
                    <a:pt x="519" y="147"/>
                  </a:lnTo>
                  <a:lnTo>
                    <a:pt x="536" y="148"/>
                  </a:lnTo>
                  <a:lnTo>
                    <a:pt x="574" y="110"/>
                  </a:lnTo>
                  <a:lnTo>
                    <a:pt x="633" y="101"/>
                  </a:lnTo>
                  <a:lnTo>
                    <a:pt x="681" y="96"/>
                  </a:lnTo>
                  <a:lnTo>
                    <a:pt x="720" y="110"/>
                  </a:lnTo>
                  <a:lnTo>
                    <a:pt x="720" y="802"/>
                  </a:lnTo>
                  <a:lnTo>
                    <a:pt x="681" y="817"/>
                  </a:lnTo>
                  <a:lnTo>
                    <a:pt x="600" y="799"/>
                  </a:lnTo>
                  <a:lnTo>
                    <a:pt x="552" y="769"/>
                  </a:lnTo>
                  <a:lnTo>
                    <a:pt x="504" y="739"/>
                  </a:lnTo>
                  <a:lnTo>
                    <a:pt x="461" y="697"/>
                  </a:lnTo>
                  <a:lnTo>
                    <a:pt x="436" y="659"/>
                  </a:lnTo>
                  <a:lnTo>
                    <a:pt x="387" y="591"/>
                  </a:lnTo>
                  <a:lnTo>
                    <a:pt x="364" y="595"/>
                  </a:lnTo>
                  <a:lnTo>
                    <a:pt x="340" y="580"/>
                  </a:lnTo>
                  <a:lnTo>
                    <a:pt x="339" y="573"/>
                  </a:lnTo>
                  <a:lnTo>
                    <a:pt x="324" y="602"/>
                  </a:lnTo>
                  <a:lnTo>
                    <a:pt x="316" y="606"/>
                  </a:lnTo>
                  <a:lnTo>
                    <a:pt x="300" y="583"/>
                  </a:lnTo>
                  <a:lnTo>
                    <a:pt x="280" y="542"/>
                  </a:lnTo>
                  <a:lnTo>
                    <a:pt x="263" y="542"/>
                  </a:lnTo>
                  <a:lnTo>
                    <a:pt x="264" y="492"/>
                  </a:lnTo>
                  <a:lnTo>
                    <a:pt x="242" y="465"/>
                  </a:lnTo>
                  <a:lnTo>
                    <a:pt x="199" y="438"/>
                  </a:lnTo>
                  <a:lnTo>
                    <a:pt x="157" y="41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46" name="Freeform 6"/>
            <p:cNvSpPr>
              <a:spLocks/>
            </p:cNvSpPr>
            <p:nvPr/>
          </p:nvSpPr>
          <p:spPr bwMode="auto">
            <a:xfrm>
              <a:off x="5213" y="2953"/>
              <a:ext cx="587" cy="555"/>
            </a:xfrm>
            <a:custGeom>
              <a:avLst/>
              <a:gdLst>
                <a:gd name="T0" fmla="*/ 351 w 540"/>
                <a:gd name="T1" fmla="*/ 217 h 510"/>
                <a:gd name="T2" fmla="*/ 346 w 540"/>
                <a:gd name="T3" fmla="*/ 185 h 510"/>
                <a:gd name="T4" fmla="*/ 365 w 540"/>
                <a:gd name="T5" fmla="*/ 126 h 510"/>
                <a:gd name="T6" fmla="*/ 365 w 540"/>
                <a:gd name="T7" fmla="*/ 97 h 510"/>
                <a:gd name="T8" fmla="*/ 328 w 540"/>
                <a:gd name="T9" fmla="*/ 80 h 510"/>
                <a:gd name="T10" fmla="*/ 277 w 540"/>
                <a:gd name="T11" fmla="*/ 7 h 510"/>
                <a:gd name="T12" fmla="*/ 247 w 540"/>
                <a:gd name="T13" fmla="*/ 12 h 510"/>
                <a:gd name="T14" fmla="*/ 233 w 540"/>
                <a:gd name="T15" fmla="*/ 0 h 510"/>
                <a:gd name="T16" fmla="*/ 165 w 540"/>
                <a:gd name="T17" fmla="*/ 1 h 510"/>
                <a:gd name="T18" fmla="*/ 152 w 540"/>
                <a:gd name="T19" fmla="*/ 12 h 510"/>
                <a:gd name="T20" fmla="*/ 104 w 540"/>
                <a:gd name="T21" fmla="*/ 58 h 510"/>
                <a:gd name="T22" fmla="*/ 106 w 540"/>
                <a:gd name="T23" fmla="*/ 118 h 510"/>
                <a:gd name="T24" fmla="*/ 107 w 540"/>
                <a:gd name="T25" fmla="*/ 178 h 510"/>
                <a:gd name="T26" fmla="*/ 54 w 540"/>
                <a:gd name="T27" fmla="*/ 210 h 510"/>
                <a:gd name="T28" fmla="*/ 0 w 540"/>
                <a:gd name="T29" fmla="*/ 242 h 510"/>
                <a:gd name="T30" fmla="*/ 35 w 540"/>
                <a:gd name="T31" fmla="*/ 314 h 510"/>
                <a:gd name="T32" fmla="*/ 86 w 540"/>
                <a:gd name="T33" fmla="*/ 338 h 510"/>
                <a:gd name="T34" fmla="*/ 137 w 540"/>
                <a:gd name="T35" fmla="*/ 361 h 510"/>
                <a:gd name="T36" fmla="*/ 188 w 540"/>
                <a:gd name="T37" fmla="*/ 384 h 510"/>
                <a:gd name="T38" fmla="*/ 240 w 540"/>
                <a:gd name="T39" fmla="*/ 408 h 510"/>
                <a:gd name="T40" fmla="*/ 288 w 540"/>
                <a:gd name="T41" fmla="*/ 454 h 510"/>
                <a:gd name="T42" fmla="*/ 343 w 540"/>
                <a:gd name="T43" fmla="*/ 504 h 510"/>
                <a:gd name="T44" fmla="*/ 441 w 540"/>
                <a:gd name="T45" fmla="*/ 510 h 510"/>
                <a:gd name="T46" fmla="*/ 465 w 540"/>
                <a:gd name="T47" fmla="*/ 457 h 510"/>
                <a:gd name="T48" fmla="*/ 509 w 540"/>
                <a:gd name="T49" fmla="*/ 452 h 510"/>
                <a:gd name="T50" fmla="*/ 540 w 540"/>
                <a:gd name="T51" fmla="*/ 455 h 510"/>
                <a:gd name="T52" fmla="*/ 524 w 540"/>
                <a:gd name="T53" fmla="*/ 432 h 510"/>
                <a:gd name="T54" fmla="*/ 504 w 540"/>
                <a:gd name="T55" fmla="*/ 391 h 510"/>
                <a:gd name="T56" fmla="*/ 487 w 540"/>
                <a:gd name="T57" fmla="*/ 391 h 510"/>
                <a:gd name="T58" fmla="*/ 488 w 540"/>
                <a:gd name="T59" fmla="*/ 341 h 510"/>
                <a:gd name="T60" fmla="*/ 466 w 540"/>
                <a:gd name="T61" fmla="*/ 314 h 510"/>
                <a:gd name="T62" fmla="*/ 423 w 540"/>
                <a:gd name="T63" fmla="*/ 287 h 510"/>
                <a:gd name="T64" fmla="*/ 381 w 540"/>
                <a:gd name="T65" fmla="*/ 260 h 510"/>
                <a:gd name="T66" fmla="*/ 351 w 540"/>
                <a:gd name="T67" fmla="*/ 21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0" h="510">
                  <a:moveTo>
                    <a:pt x="351" y="217"/>
                  </a:moveTo>
                  <a:lnTo>
                    <a:pt x="346" y="185"/>
                  </a:lnTo>
                  <a:lnTo>
                    <a:pt x="365" y="126"/>
                  </a:lnTo>
                  <a:lnTo>
                    <a:pt x="365" y="97"/>
                  </a:lnTo>
                  <a:lnTo>
                    <a:pt x="328" y="80"/>
                  </a:lnTo>
                  <a:lnTo>
                    <a:pt x="277" y="7"/>
                  </a:lnTo>
                  <a:lnTo>
                    <a:pt x="247" y="12"/>
                  </a:lnTo>
                  <a:lnTo>
                    <a:pt x="233" y="0"/>
                  </a:lnTo>
                  <a:lnTo>
                    <a:pt x="165" y="1"/>
                  </a:lnTo>
                  <a:lnTo>
                    <a:pt x="152" y="12"/>
                  </a:lnTo>
                  <a:lnTo>
                    <a:pt x="104" y="58"/>
                  </a:lnTo>
                  <a:lnTo>
                    <a:pt x="106" y="118"/>
                  </a:lnTo>
                  <a:lnTo>
                    <a:pt x="107" y="178"/>
                  </a:lnTo>
                  <a:lnTo>
                    <a:pt x="54" y="210"/>
                  </a:lnTo>
                  <a:lnTo>
                    <a:pt x="0" y="242"/>
                  </a:lnTo>
                  <a:lnTo>
                    <a:pt x="35" y="314"/>
                  </a:lnTo>
                  <a:lnTo>
                    <a:pt x="86" y="338"/>
                  </a:lnTo>
                  <a:lnTo>
                    <a:pt x="137" y="361"/>
                  </a:lnTo>
                  <a:lnTo>
                    <a:pt x="188" y="384"/>
                  </a:lnTo>
                  <a:lnTo>
                    <a:pt x="240" y="408"/>
                  </a:lnTo>
                  <a:lnTo>
                    <a:pt x="288" y="454"/>
                  </a:lnTo>
                  <a:lnTo>
                    <a:pt x="343" y="504"/>
                  </a:lnTo>
                  <a:lnTo>
                    <a:pt x="441" y="510"/>
                  </a:lnTo>
                  <a:lnTo>
                    <a:pt x="465" y="457"/>
                  </a:lnTo>
                  <a:lnTo>
                    <a:pt x="509" y="452"/>
                  </a:lnTo>
                  <a:lnTo>
                    <a:pt x="540" y="455"/>
                  </a:lnTo>
                  <a:lnTo>
                    <a:pt x="524" y="432"/>
                  </a:lnTo>
                  <a:lnTo>
                    <a:pt x="504" y="391"/>
                  </a:lnTo>
                  <a:lnTo>
                    <a:pt x="487" y="391"/>
                  </a:lnTo>
                  <a:lnTo>
                    <a:pt x="488" y="341"/>
                  </a:lnTo>
                  <a:lnTo>
                    <a:pt x="466" y="314"/>
                  </a:lnTo>
                  <a:lnTo>
                    <a:pt x="423" y="287"/>
                  </a:lnTo>
                  <a:lnTo>
                    <a:pt x="381" y="260"/>
                  </a:lnTo>
                  <a:lnTo>
                    <a:pt x="351" y="21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47" name="Freeform 7"/>
            <p:cNvSpPr>
              <a:spLocks/>
            </p:cNvSpPr>
            <p:nvPr/>
          </p:nvSpPr>
          <p:spPr bwMode="auto">
            <a:xfrm>
              <a:off x="5693" y="3445"/>
              <a:ext cx="111" cy="100"/>
            </a:xfrm>
            <a:custGeom>
              <a:avLst/>
              <a:gdLst>
                <a:gd name="T0" fmla="*/ 82 w 102"/>
                <a:gd name="T1" fmla="*/ 28 h 92"/>
                <a:gd name="T2" fmla="*/ 65 w 102"/>
                <a:gd name="T3" fmla="*/ 31 h 92"/>
                <a:gd name="T4" fmla="*/ 69 w 102"/>
                <a:gd name="T5" fmla="*/ 43 h 92"/>
                <a:gd name="T6" fmla="*/ 102 w 102"/>
                <a:gd name="T7" fmla="*/ 92 h 92"/>
                <a:gd name="T8" fmla="*/ 57 w 102"/>
                <a:gd name="T9" fmla="*/ 83 h 92"/>
                <a:gd name="T10" fmla="*/ 49 w 102"/>
                <a:gd name="T11" fmla="*/ 63 h 92"/>
                <a:gd name="T12" fmla="*/ 0 w 102"/>
                <a:gd name="T13" fmla="*/ 58 h 92"/>
                <a:gd name="T14" fmla="*/ 24 w 102"/>
                <a:gd name="T15" fmla="*/ 5 h 92"/>
                <a:gd name="T16" fmla="*/ 68 w 102"/>
                <a:gd name="T17" fmla="*/ 0 h 92"/>
                <a:gd name="T18" fmla="*/ 82 w 102"/>
                <a:gd name="T19" fmla="*/ 2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92">
                  <a:moveTo>
                    <a:pt x="82" y="28"/>
                  </a:moveTo>
                  <a:lnTo>
                    <a:pt x="65" y="31"/>
                  </a:lnTo>
                  <a:lnTo>
                    <a:pt x="69" y="43"/>
                  </a:lnTo>
                  <a:lnTo>
                    <a:pt x="102" y="92"/>
                  </a:lnTo>
                  <a:lnTo>
                    <a:pt x="57" y="83"/>
                  </a:lnTo>
                  <a:lnTo>
                    <a:pt x="49" y="63"/>
                  </a:lnTo>
                  <a:lnTo>
                    <a:pt x="0" y="58"/>
                  </a:lnTo>
                  <a:lnTo>
                    <a:pt x="24" y="5"/>
                  </a:lnTo>
                  <a:lnTo>
                    <a:pt x="68" y="0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48" name="Freeform 8"/>
            <p:cNvSpPr>
              <a:spLocks/>
            </p:cNvSpPr>
            <p:nvPr/>
          </p:nvSpPr>
          <p:spPr bwMode="auto">
            <a:xfrm>
              <a:off x="4436" y="3335"/>
              <a:ext cx="659" cy="672"/>
            </a:xfrm>
            <a:custGeom>
              <a:avLst/>
              <a:gdLst>
                <a:gd name="T0" fmla="*/ 483 w 606"/>
                <a:gd name="T1" fmla="*/ 227 h 617"/>
                <a:gd name="T2" fmla="*/ 449 w 606"/>
                <a:gd name="T3" fmla="*/ 169 h 617"/>
                <a:gd name="T4" fmla="*/ 414 w 606"/>
                <a:gd name="T5" fmla="*/ 110 h 617"/>
                <a:gd name="T6" fmla="*/ 402 w 606"/>
                <a:gd name="T7" fmla="*/ 117 h 617"/>
                <a:gd name="T8" fmla="*/ 426 w 606"/>
                <a:gd name="T9" fmla="*/ 163 h 617"/>
                <a:gd name="T10" fmla="*/ 449 w 606"/>
                <a:gd name="T11" fmla="*/ 210 h 617"/>
                <a:gd name="T12" fmla="*/ 473 w 606"/>
                <a:gd name="T13" fmla="*/ 255 h 617"/>
                <a:gd name="T14" fmla="*/ 497 w 606"/>
                <a:gd name="T15" fmla="*/ 300 h 617"/>
                <a:gd name="T16" fmla="*/ 521 w 606"/>
                <a:gd name="T17" fmla="*/ 345 h 617"/>
                <a:gd name="T18" fmla="*/ 545 w 606"/>
                <a:gd name="T19" fmla="*/ 390 h 617"/>
                <a:gd name="T20" fmla="*/ 576 w 606"/>
                <a:gd name="T21" fmla="*/ 433 h 617"/>
                <a:gd name="T22" fmla="*/ 606 w 606"/>
                <a:gd name="T23" fmla="*/ 477 h 617"/>
                <a:gd name="T24" fmla="*/ 601 w 606"/>
                <a:gd name="T25" fmla="*/ 480 h 617"/>
                <a:gd name="T26" fmla="*/ 603 w 606"/>
                <a:gd name="T27" fmla="*/ 531 h 617"/>
                <a:gd name="T28" fmla="*/ 583 w 606"/>
                <a:gd name="T29" fmla="*/ 554 h 617"/>
                <a:gd name="T30" fmla="*/ 570 w 606"/>
                <a:gd name="T31" fmla="*/ 548 h 617"/>
                <a:gd name="T32" fmla="*/ 558 w 606"/>
                <a:gd name="T33" fmla="*/ 584 h 617"/>
                <a:gd name="T34" fmla="*/ 528 w 606"/>
                <a:gd name="T35" fmla="*/ 588 h 617"/>
                <a:gd name="T36" fmla="*/ 518 w 606"/>
                <a:gd name="T37" fmla="*/ 617 h 617"/>
                <a:gd name="T38" fmla="*/ 450 w 606"/>
                <a:gd name="T39" fmla="*/ 609 h 617"/>
                <a:gd name="T40" fmla="*/ 383 w 606"/>
                <a:gd name="T41" fmla="*/ 601 h 617"/>
                <a:gd name="T42" fmla="*/ 379 w 606"/>
                <a:gd name="T43" fmla="*/ 587 h 617"/>
                <a:gd name="T44" fmla="*/ 373 w 606"/>
                <a:gd name="T45" fmla="*/ 601 h 617"/>
                <a:gd name="T46" fmla="*/ 331 w 606"/>
                <a:gd name="T47" fmla="*/ 601 h 617"/>
                <a:gd name="T48" fmla="*/ 288 w 606"/>
                <a:gd name="T49" fmla="*/ 601 h 617"/>
                <a:gd name="T50" fmla="*/ 246 w 606"/>
                <a:gd name="T51" fmla="*/ 601 h 617"/>
                <a:gd name="T52" fmla="*/ 204 w 606"/>
                <a:gd name="T53" fmla="*/ 601 h 617"/>
                <a:gd name="T54" fmla="*/ 162 w 606"/>
                <a:gd name="T55" fmla="*/ 601 h 617"/>
                <a:gd name="T56" fmla="*/ 119 w 606"/>
                <a:gd name="T57" fmla="*/ 601 h 617"/>
                <a:gd name="T58" fmla="*/ 78 w 606"/>
                <a:gd name="T59" fmla="*/ 601 h 617"/>
                <a:gd name="T60" fmla="*/ 35 w 606"/>
                <a:gd name="T61" fmla="*/ 601 h 617"/>
                <a:gd name="T62" fmla="*/ 32 w 606"/>
                <a:gd name="T63" fmla="*/ 542 h 617"/>
                <a:gd name="T64" fmla="*/ 29 w 606"/>
                <a:gd name="T65" fmla="*/ 485 h 617"/>
                <a:gd name="T66" fmla="*/ 26 w 606"/>
                <a:gd name="T67" fmla="*/ 426 h 617"/>
                <a:gd name="T68" fmla="*/ 21 w 606"/>
                <a:gd name="T69" fmla="*/ 367 h 617"/>
                <a:gd name="T70" fmla="*/ 18 w 606"/>
                <a:gd name="T71" fmla="*/ 308 h 617"/>
                <a:gd name="T72" fmla="*/ 13 w 606"/>
                <a:gd name="T73" fmla="*/ 251 h 617"/>
                <a:gd name="T74" fmla="*/ 10 w 606"/>
                <a:gd name="T75" fmla="*/ 192 h 617"/>
                <a:gd name="T76" fmla="*/ 5 w 606"/>
                <a:gd name="T77" fmla="*/ 133 h 617"/>
                <a:gd name="T78" fmla="*/ 3 w 606"/>
                <a:gd name="T79" fmla="*/ 86 h 617"/>
                <a:gd name="T80" fmla="*/ 0 w 606"/>
                <a:gd name="T81" fmla="*/ 39 h 617"/>
                <a:gd name="T82" fmla="*/ 10 w 606"/>
                <a:gd name="T83" fmla="*/ 0 h 617"/>
                <a:gd name="T84" fmla="*/ 45 w 606"/>
                <a:gd name="T85" fmla="*/ 2 h 617"/>
                <a:gd name="T86" fmla="*/ 126 w 606"/>
                <a:gd name="T87" fmla="*/ 24 h 617"/>
                <a:gd name="T88" fmla="*/ 208 w 606"/>
                <a:gd name="T89" fmla="*/ 47 h 617"/>
                <a:gd name="T90" fmla="*/ 280 w 606"/>
                <a:gd name="T91" fmla="*/ 23 h 617"/>
                <a:gd name="T92" fmla="*/ 316 w 606"/>
                <a:gd name="T93" fmla="*/ 4 h 617"/>
                <a:gd name="T94" fmla="*/ 300 w 606"/>
                <a:gd name="T95" fmla="*/ 13 h 617"/>
                <a:gd name="T96" fmla="*/ 324 w 606"/>
                <a:gd name="T97" fmla="*/ 5 h 617"/>
                <a:gd name="T98" fmla="*/ 373 w 606"/>
                <a:gd name="T99" fmla="*/ 19 h 617"/>
                <a:gd name="T100" fmla="*/ 388 w 606"/>
                <a:gd name="T101" fmla="*/ 32 h 617"/>
                <a:gd name="T102" fmla="*/ 414 w 606"/>
                <a:gd name="T103" fmla="*/ 36 h 617"/>
                <a:gd name="T104" fmla="*/ 488 w 606"/>
                <a:gd name="T105" fmla="*/ 19 h 617"/>
                <a:gd name="T106" fmla="*/ 512 w 606"/>
                <a:gd name="T107" fmla="*/ 77 h 617"/>
                <a:gd name="T108" fmla="*/ 535 w 606"/>
                <a:gd name="T109" fmla="*/ 134 h 617"/>
                <a:gd name="T110" fmla="*/ 523 w 606"/>
                <a:gd name="T111" fmla="*/ 185 h 617"/>
                <a:gd name="T112" fmla="*/ 513 w 606"/>
                <a:gd name="T113" fmla="*/ 237 h 617"/>
                <a:gd name="T114" fmla="*/ 483 w 606"/>
                <a:gd name="T115" fmla="*/ 22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06" h="617">
                  <a:moveTo>
                    <a:pt x="483" y="227"/>
                  </a:moveTo>
                  <a:lnTo>
                    <a:pt x="449" y="169"/>
                  </a:lnTo>
                  <a:lnTo>
                    <a:pt x="414" y="110"/>
                  </a:lnTo>
                  <a:lnTo>
                    <a:pt x="402" y="117"/>
                  </a:lnTo>
                  <a:lnTo>
                    <a:pt x="426" y="163"/>
                  </a:lnTo>
                  <a:lnTo>
                    <a:pt x="449" y="210"/>
                  </a:lnTo>
                  <a:lnTo>
                    <a:pt x="473" y="255"/>
                  </a:lnTo>
                  <a:lnTo>
                    <a:pt x="497" y="300"/>
                  </a:lnTo>
                  <a:lnTo>
                    <a:pt x="521" y="345"/>
                  </a:lnTo>
                  <a:lnTo>
                    <a:pt x="545" y="390"/>
                  </a:lnTo>
                  <a:lnTo>
                    <a:pt x="576" y="433"/>
                  </a:lnTo>
                  <a:lnTo>
                    <a:pt x="606" y="477"/>
                  </a:lnTo>
                  <a:lnTo>
                    <a:pt x="601" y="480"/>
                  </a:lnTo>
                  <a:lnTo>
                    <a:pt x="603" y="531"/>
                  </a:lnTo>
                  <a:lnTo>
                    <a:pt x="583" y="554"/>
                  </a:lnTo>
                  <a:lnTo>
                    <a:pt x="570" y="548"/>
                  </a:lnTo>
                  <a:lnTo>
                    <a:pt x="558" y="584"/>
                  </a:lnTo>
                  <a:lnTo>
                    <a:pt x="528" y="588"/>
                  </a:lnTo>
                  <a:lnTo>
                    <a:pt x="518" y="617"/>
                  </a:lnTo>
                  <a:lnTo>
                    <a:pt x="450" y="609"/>
                  </a:lnTo>
                  <a:lnTo>
                    <a:pt x="383" y="601"/>
                  </a:lnTo>
                  <a:lnTo>
                    <a:pt x="379" y="587"/>
                  </a:lnTo>
                  <a:lnTo>
                    <a:pt x="373" y="601"/>
                  </a:lnTo>
                  <a:lnTo>
                    <a:pt x="331" y="601"/>
                  </a:lnTo>
                  <a:lnTo>
                    <a:pt x="288" y="601"/>
                  </a:lnTo>
                  <a:lnTo>
                    <a:pt x="246" y="601"/>
                  </a:lnTo>
                  <a:lnTo>
                    <a:pt x="204" y="601"/>
                  </a:lnTo>
                  <a:lnTo>
                    <a:pt x="162" y="601"/>
                  </a:lnTo>
                  <a:lnTo>
                    <a:pt x="119" y="601"/>
                  </a:lnTo>
                  <a:lnTo>
                    <a:pt x="78" y="601"/>
                  </a:lnTo>
                  <a:lnTo>
                    <a:pt x="35" y="601"/>
                  </a:lnTo>
                  <a:lnTo>
                    <a:pt x="32" y="542"/>
                  </a:lnTo>
                  <a:lnTo>
                    <a:pt x="29" y="485"/>
                  </a:lnTo>
                  <a:lnTo>
                    <a:pt x="26" y="426"/>
                  </a:lnTo>
                  <a:lnTo>
                    <a:pt x="21" y="367"/>
                  </a:lnTo>
                  <a:lnTo>
                    <a:pt x="18" y="308"/>
                  </a:lnTo>
                  <a:lnTo>
                    <a:pt x="13" y="251"/>
                  </a:lnTo>
                  <a:lnTo>
                    <a:pt x="10" y="192"/>
                  </a:lnTo>
                  <a:lnTo>
                    <a:pt x="5" y="133"/>
                  </a:lnTo>
                  <a:lnTo>
                    <a:pt x="3" y="86"/>
                  </a:lnTo>
                  <a:lnTo>
                    <a:pt x="0" y="39"/>
                  </a:lnTo>
                  <a:lnTo>
                    <a:pt x="10" y="0"/>
                  </a:lnTo>
                  <a:lnTo>
                    <a:pt x="45" y="2"/>
                  </a:lnTo>
                  <a:lnTo>
                    <a:pt x="126" y="24"/>
                  </a:lnTo>
                  <a:lnTo>
                    <a:pt x="208" y="47"/>
                  </a:lnTo>
                  <a:lnTo>
                    <a:pt x="280" y="23"/>
                  </a:lnTo>
                  <a:lnTo>
                    <a:pt x="316" y="4"/>
                  </a:lnTo>
                  <a:lnTo>
                    <a:pt x="300" y="13"/>
                  </a:lnTo>
                  <a:lnTo>
                    <a:pt x="324" y="5"/>
                  </a:lnTo>
                  <a:lnTo>
                    <a:pt x="373" y="19"/>
                  </a:lnTo>
                  <a:lnTo>
                    <a:pt x="388" y="32"/>
                  </a:lnTo>
                  <a:lnTo>
                    <a:pt x="414" y="36"/>
                  </a:lnTo>
                  <a:lnTo>
                    <a:pt x="488" y="19"/>
                  </a:lnTo>
                  <a:lnTo>
                    <a:pt x="512" y="77"/>
                  </a:lnTo>
                  <a:lnTo>
                    <a:pt x="535" y="134"/>
                  </a:lnTo>
                  <a:lnTo>
                    <a:pt x="523" y="185"/>
                  </a:lnTo>
                  <a:lnTo>
                    <a:pt x="513" y="237"/>
                  </a:lnTo>
                  <a:lnTo>
                    <a:pt x="483" y="22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49" name="Freeform 9"/>
            <p:cNvSpPr>
              <a:spLocks/>
            </p:cNvSpPr>
            <p:nvPr/>
          </p:nvSpPr>
          <p:spPr bwMode="auto">
            <a:xfrm>
              <a:off x="4967" y="3225"/>
              <a:ext cx="70" cy="256"/>
            </a:xfrm>
            <a:custGeom>
              <a:avLst/>
              <a:gdLst>
                <a:gd name="T0" fmla="*/ 47 w 65"/>
                <a:gd name="T1" fmla="*/ 235 h 235"/>
                <a:gd name="T2" fmla="*/ 24 w 65"/>
                <a:gd name="T3" fmla="*/ 178 h 235"/>
                <a:gd name="T4" fmla="*/ 0 w 65"/>
                <a:gd name="T5" fmla="*/ 120 h 235"/>
                <a:gd name="T6" fmla="*/ 17 w 65"/>
                <a:gd name="T7" fmla="*/ 65 h 235"/>
                <a:gd name="T8" fmla="*/ 34 w 65"/>
                <a:gd name="T9" fmla="*/ 11 h 235"/>
                <a:gd name="T10" fmla="*/ 61 w 65"/>
                <a:gd name="T11" fmla="*/ 0 h 235"/>
                <a:gd name="T12" fmla="*/ 65 w 65"/>
                <a:gd name="T13" fmla="*/ 31 h 235"/>
                <a:gd name="T14" fmla="*/ 62 w 65"/>
                <a:gd name="T15" fmla="*/ 82 h 235"/>
                <a:gd name="T16" fmla="*/ 58 w 65"/>
                <a:gd name="T17" fmla="*/ 132 h 235"/>
                <a:gd name="T18" fmla="*/ 55 w 65"/>
                <a:gd name="T19" fmla="*/ 181 h 235"/>
                <a:gd name="T20" fmla="*/ 50 w 65"/>
                <a:gd name="T21" fmla="*/ 232 h 235"/>
                <a:gd name="T22" fmla="*/ 47 w 65"/>
                <a:gd name="T2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235">
                  <a:moveTo>
                    <a:pt x="47" y="235"/>
                  </a:moveTo>
                  <a:lnTo>
                    <a:pt x="24" y="178"/>
                  </a:lnTo>
                  <a:lnTo>
                    <a:pt x="0" y="120"/>
                  </a:lnTo>
                  <a:lnTo>
                    <a:pt x="17" y="65"/>
                  </a:lnTo>
                  <a:lnTo>
                    <a:pt x="34" y="11"/>
                  </a:lnTo>
                  <a:lnTo>
                    <a:pt x="61" y="0"/>
                  </a:lnTo>
                  <a:lnTo>
                    <a:pt x="65" y="31"/>
                  </a:lnTo>
                  <a:lnTo>
                    <a:pt x="62" y="82"/>
                  </a:lnTo>
                  <a:lnTo>
                    <a:pt x="58" y="132"/>
                  </a:lnTo>
                  <a:lnTo>
                    <a:pt x="55" y="181"/>
                  </a:lnTo>
                  <a:lnTo>
                    <a:pt x="50" y="232"/>
                  </a:lnTo>
                  <a:lnTo>
                    <a:pt x="47" y="23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0" name="Freeform 10"/>
            <p:cNvSpPr>
              <a:spLocks/>
            </p:cNvSpPr>
            <p:nvPr/>
          </p:nvSpPr>
          <p:spPr bwMode="auto">
            <a:xfrm>
              <a:off x="5021" y="3216"/>
              <a:ext cx="230" cy="286"/>
            </a:xfrm>
            <a:custGeom>
              <a:avLst/>
              <a:gdLst>
                <a:gd name="T0" fmla="*/ 81 w 211"/>
                <a:gd name="T1" fmla="*/ 67 h 262"/>
                <a:gd name="T2" fmla="*/ 15 w 211"/>
                <a:gd name="T3" fmla="*/ 39 h 262"/>
                <a:gd name="T4" fmla="*/ 12 w 211"/>
                <a:gd name="T5" fmla="*/ 90 h 262"/>
                <a:gd name="T6" fmla="*/ 8 w 211"/>
                <a:gd name="T7" fmla="*/ 140 h 262"/>
                <a:gd name="T8" fmla="*/ 5 w 211"/>
                <a:gd name="T9" fmla="*/ 189 h 262"/>
                <a:gd name="T10" fmla="*/ 0 w 211"/>
                <a:gd name="T11" fmla="*/ 240 h 262"/>
                <a:gd name="T12" fmla="*/ 2 w 211"/>
                <a:gd name="T13" fmla="*/ 251 h 262"/>
                <a:gd name="T14" fmla="*/ 60 w 211"/>
                <a:gd name="T15" fmla="*/ 262 h 262"/>
                <a:gd name="T16" fmla="*/ 94 w 211"/>
                <a:gd name="T17" fmla="*/ 219 h 262"/>
                <a:gd name="T18" fmla="*/ 132 w 211"/>
                <a:gd name="T19" fmla="*/ 211 h 262"/>
                <a:gd name="T20" fmla="*/ 155 w 211"/>
                <a:gd name="T21" fmla="*/ 180 h 262"/>
                <a:gd name="T22" fmla="*/ 95 w 211"/>
                <a:gd name="T23" fmla="*/ 118 h 262"/>
                <a:gd name="T24" fmla="*/ 154 w 211"/>
                <a:gd name="T25" fmla="*/ 95 h 262"/>
                <a:gd name="T26" fmla="*/ 211 w 211"/>
                <a:gd name="T27" fmla="*/ 72 h 262"/>
                <a:gd name="T28" fmla="*/ 176 w 211"/>
                <a:gd name="T29" fmla="*/ 0 h 262"/>
                <a:gd name="T30" fmla="*/ 128 w 211"/>
                <a:gd name="T31" fmla="*/ 34 h 262"/>
                <a:gd name="T32" fmla="*/ 81 w 211"/>
                <a:gd name="T33" fmla="*/ 67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262">
                  <a:moveTo>
                    <a:pt x="81" y="67"/>
                  </a:moveTo>
                  <a:lnTo>
                    <a:pt x="15" y="39"/>
                  </a:lnTo>
                  <a:lnTo>
                    <a:pt x="12" y="90"/>
                  </a:lnTo>
                  <a:lnTo>
                    <a:pt x="8" y="140"/>
                  </a:lnTo>
                  <a:lnTo>
                    <a:pt x="5" y="189"/>
                  </a:lnTo>
                  <a:lnTo>
                    <a:pt x="0" y="240"/>
                  </a:lnTo>
                  <a:lnTo>
                    <a:pt x="2" y="251"/>
                  </a:lnTo>
                  <a:lnTo>
                    <a:pt x="60" y="262"/>
                  </a:lnTo>
                  <a:lnTo>
                    <a:pt x="94" y="219"/>
                  </a:lnTo>
                  <a:lnTo>
                    <a:pt x="132" y="211"/>
                  </a:lnTo>
                  <a:lnTo>
                    <a:pt x="155" y="180"/>
                  </a:lnTo>
                  <a:lnTo>
                    <a:pt x="95" y="118"/>
                  </a:lnTo>
                  <a:lnTo>
                    <a:pt x="154" y="95"/>
                  </a:lnTo>
                  <a:lnTo>
                    <a:pt x="211" y="72"/>
                  </a:lnTo>
                  <a:lnTo>
                    <a:pt x="176" y="0"/>
                  </a:lnTo>
                  <a:lnTo>
                    <a:pt x="128" y="34"/>
                  </a:lnTo>
                  <a:lnTo>
                    <a:pt x="81" y="6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1" name="Freeform 11"/>
            <p:cNvSpPr>
              <a:spLocks/>
            </p:cNvSpPr>
            <p:nvPr/>
          </p:nvSpPr>
          <p:spPr bwMode="auto">
            <a:xfrm>
              <a:off x="6068" y="3941"/>
              <a:ext cx="172" cy="379"/>
            </a:xfrm>
            <a:custGeom>
              <a:avLst/>
              <a:gdLst>
                <a:gd name="T0" fmla="*/ 158 w 158"/>
                <a:gd name="T1" fmla="*/ 0 h 348"/>
                <a:gd name="T2" fmla="*/ 158 w 158"/>
                <a:gd name="T3" fmla="*/ 171 h 348"/>
                <a:gd name="T4" fmla="*/ 124 w 158"/>
                <a:gd name="T5" fmla="*/ 185 h 348"/>
                <a:gd name="T6" fmla="*/ 83 w 158"/>
                <a:gd name="T7" fmla="*/ 200 h 348"/>
                <a:gd name="T8" fmla="*/ 44 w 158"/>
                <a:gd name="T9" fmla="*/ 216 h 348"/>
                <a:gd name="T10" fmla="*/ 5 w 158"/>
                <a:gd name="T11" fmla="*/ 231 h 348"/>
                <a:gd name="T12" fmla="*/ 0 w 158"/>
                <a:gd name="T13" fmla="*/ 257 h 348"/>
                <a:gd name="T14" fmla="*/ 37 w 158"/>
                <a:gd name="T15" fmla="*/ 318 h 348"/>
                <a:gd name="T16" fmla="*/ 56 w 158"/>
                <a:gd name="T17" fmla="*/ 348 h 348"/>
                <a:gd name="T18" fmla="*/ 158 w 158"/>
                <a:gd name="T19" fmla="*/ 348 h 348"/>
                <a:gd name="T20" fmla="*/ 158 w 158"/>
                <a:gd name="T2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348">
                  <a:moveTo>
                    <a:pt x="158" y="0"/>
                  </a:moveTo>
                  <a:lnTo>
                    <a:pt x="158" y="171"/>
                  </a:lnTo>
                  <a:lnTo>
                    <a:pt x="124" y="185"/>
                  </a:lnTo>
                  <a:lnTo>
                    <a:pt x="83" y="200"/>
                  </a:lnTo>
                  <a:lnTo>
                    <a:pt x="44" y="216"/>
                  </a:lnTo>
                  <a:lnTo>
                    <a:pt x="5" y="231"/>
                  </a:lnTo>
                  <a:lnTo>
                    <a:pt x="0" y="257"/>
                  </a:lnTo>
                  <a:lnTo>
                    <a:pt x="37" y="318"/>
                  </a:lnTo>
                  <a:lnTo>
                    <a:pt x="56" y="348"/>
                  </a:lnTo>
                  <a:lnTo>
                    <a:pt x="158" y="348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2" name="Freeform 12"/>
            <p:cNvSpPr>
              <a:spLocks/>
            </p:cNvSpPr>
            <p:nvPr/>
          </p:nvSpPr>
          <p:spPr bwMode="auto">
            <a:xfrm>
              <a:off x="5011" y="3295"/>
              <a:ext cx="1229" cy="1025"/>
            </a:xfrm>
            <a:custGeom>
              <a:avLst/>
              <a:gdLst>
                <a:gd name="T0" fmla="*/ 262 w 1129"/>
                <a:gd name="T1" fmla="*/ 624 h 942"/>
                <a:gd name="T2" fmla="*/ 224 w 1129"/>
                <a:gd name="T3" fmla="*/ 527 h 942"/>
                <a:gd name="T4" fmla="*/ 152 w 1129"/>
                <a:gd name="T5" fmla="*/ 466 h 942"/>
                <a:gd name="T6" fmla="*/ 69 w 1129"/>
                <a:gd name="T7" fmla="*/ 330 h 942"/>
                <a:gd name="T8" fmla="*/ 0 w 1129"/>
                <a:gd name="T9" fmla="*/ 253 h 942"/>
                <a:gd name="T10" fmla="*/ 69 w 1129"/>
                <a:gd name="T11" fmla="*/ 190 h 942"/>
                <a:gd name="T12" fmla="*/ 141 w 1129"/>
                <a:gd name="T13" fmla="*/ 139 h 942"/>
                <a:gd name="T14" fmla="*/ 104 w 1129"/>
                <a:gd name="T15" fmla="*/ 46 h 942"/>
                <a:gd name="T16" fmla="*/ 220 w 1129"/>
                <a:gd name="T17" fmla="*/ 0 h 942"/>
                <a:gd name="T18" fmla="*/ 322 w 1129"/>
                <a:gd name="T19" fmla="*/ 47 h 942"/>
                <a:gd name="T20" fmla="*/ 425 w 1129"/>
                <a:gd name="T21" fmla="*/ 94 h 942"/>
                <a:gd name="T22" fmla="*/ 528 w 1129"/>
                <a:gd name="T23" fmla="*/ 190 h 942"/>
                <a:gd name="T24" fmla="*/ 675 w 1129"/>
                <a:gd name="T25" fmla="*/ 201 h 942"/>
                <a:gd name="T26" fmla="*/ 728 w 1129"/>
                <a:gd name="T27" fmla="*/ 230 h 942"/>
                <a:gd name="T28" fmla="*/ 782 w 1129"/>
                <a:gd name="T29" fmla="*/ 298 h 942"/>
                <a:gd name="T30" fmla="*/ 835 w 1129"/>
                <a:gd name="T31" fmla="*/ 382 h 942"/>
                <a:gd name="T32" fmla="*/ 884 w 1129"/>
                <a:gd name="T33" fmla="*/ 466 h 942"/>
                <a:gd name="T34" fmla="*/ 905 w 1129"/>
                <a:gd name="T35" fmla="*/ 474 h 942"/>
                <a:gd name="T36" fmla="*/ 915 w 1129"/>
                <a:gd name="T37" fmla="*/ 494 h 942"/>
                <a:gd name="T38" fmla="*/ 918 w 1129"/>
                <a:gd name="T39" fmla="*/ 508 h 942"/>
                <a:gd name="T40" fmla="*/ 955 w 1129"/>
                <a:gd name="T41" fmla="*/ 576 h 942"/>
                <a:gd name="T42" fmla="*/ 1120 w 1129"/>
                <a:gd name="T43" fmla="*/ 607 h 942"/>
                <a:gd name="T44" fmla="*/ 1129 w 1129"/>
                <a:gd name="T45" fmla="*/ 765 h 942"/>
                <a:gd name="T46" fmla="*/ 1054 w 1129"/>
                <a:gd name="T47" fmla="*/ 794 h 942"/>
                <a:gd name="T48" fmla="*/ 976 w 1129"/>
                <a:gd name="T49" fmla="*/ 825 h 942"/>
                <a:gd name="T50" fmla="*/ 890 w 1129"/>
                <a:gd name="T51" fmla="*/ 848 h 942"/>
                <a:gd name="T52" fmla="*/ 803 w 1129"/>
                <a:gd name="T53" fmla="*/ 871 h 942"/>
                <a:gd name="T54" fmla="*/ 751 w 1129"/>
                <a:gd name="T55" fmla="*/ 942 h 942"/>
                <a:gd name="T56" fmla="*/ 575 w 1129"/>
                <a:gd name="T57" fmla="*/ 925 h 942"/>
                <a:gd name="T58" fmla="*/ 509 w 1129"/>
                <a:gd name="T59" fmla="*/ 942 h 942"/>
                <a:gd name="T60" fmla="*/ 432 w 1129"/>
                <a:gd name="T61" fmla="*/ 898 h 942"/>
                <a:gd name="T62" fmla="*/ 343 w 1129"/>
                <a:gd name="T63" fmla="*/ 759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9" h="942">
                  <a:moveTo>
                    <a:pt x="285" y="708"/>
                  </a:moveTo>
                  <a:lnTo>
                    <a:pt x="262" y="624"/>
                  </a:lnTo>
                  <a:lnTo>
                    <a:pt x="242" y="576"/>
                  </a:lnTo>
                  <a:lnTo>
                    <a:pt x="224" y="527"/>
                  </a:lnTo>
                  <a:lnTo>
                    <a:pt x="188" y="496"/>
                  </a:lnTo>
                  <a:lnTo>
                    <a:pt x="152" y="466"/>
                  </a:lnTo>
                  <a:lnTo>
                    <a:pt x="123" y="402"/>
                  </a:lnTo>
                  <a:lnTo>
                    <a:pt x="69" y="330"/>
                  </a:lnTo>
                  <a:lnTo>
                    <a:pt x="16" y="258"/>
                  </a:lnTo>
                  <a:lnTo>
                    <a:pt x="0" y="253"/>
                  </a:lnTo>
                  <a:lnTo>
                    <a:pt x="11" y="179"/>
                  </a:lnTo>
                  <a:lnTo>
                    <a:pt x="69" y="190"/>
                  </a:lnTo>
                  <a:lnTo>
                    <a:pt x="103" y="147"/>
                  </a:lnTo>
                  <a:lnTo>
                    <a:pt x="141" y="139"/>
                  </a:lnTo>
                  <a:lnTo>
                    <a:pt x="164" y="108"/>
                  </a:lnTo>
                  <a:lnTo>
                    <a:pt x="104" y="46"/>
                  </a:lnTo>
                  <a:lnTo>
                    <a:pt x="163" y="23"/>
                  </a:lnTo>
                  <a:lnTo>
                    <a:pt x="220" y="0"/>
                  </a:lnTo>
                  <a:lnTo>
                    <a:pt x="271" y="24"/>
                  </a:lnTo>
                  <a:lnTo>
                    <a:pt x="322" y="47"/>
                  </a:lnTo>
                  <a:lnTo>
                    <a:pt x="373" y="70"/>
                  </a:lnTo>
                  <a:lnTo>
                    <a:pt x="425" y="94"/>
                  </a:lnTo>
                  <a:lnTo>
                    <a:pt x="473" y="140"/>
                  </a:lnTo>
                  <a:lnTo>
                    <a:pt x="528" y="190"/>
                  </a:lnTo>
                  <a:lnTo>
                    <a:pt x="626" y="196"/>
                  </a:lnTo>
                  <a:lnTo>
                    <a:pt x="675" y="201"/>
                  </a:lnTo>
                  <a:lnTo>
                    <a:pt x="683" y="221"/>
                  </a:lnTo>
                  <a:lnTo>
                    <a:pt x="728" y="230"/>
                  </a:lnTo>
                  <a:lnTo>
                    <a:pt x="758" y="279"/>
                  </a:lnTo>
                  <a:lnTo>
                    <a:pt x="782" y="298"/>
                  </a:lnTo>
                  <a:lnTo>
                    <a:pt x="832" y="347"/>
                  </a:lnTo>
                  <a:lnTo>
                    <a:pt x="835" y="382"/>
                  </a:lnTo>
                  <a:lnTo>
                    <a:pt x="860" y="425"/>
                  </a:lnTo>
                  <a:lnTo>
                    <a:pt x="884" y="466"/>
                  </a:lnTo>
                  <a:lnTo>
                    <a:pt x="900" y="479"/>
                  </a:lnTo>
                  <a:lnTo>
                    <a:pt x="905" y="474"/>
                  </a:lnTo>
                  <a:lnTo>
                    <a:pt x="914" y="477"/>
                  </a:lnTo>
                  <a:lnTo>
                    <a:pt x="915" y="494"/>
                  </a:lnTo>
                  <a:lnTo>
                    <a:pt x="921" y="496"/>
                  </a:lnTo>
                  <a:lnTo>
                    <a:pt x="918" y="508"/>
                  </a:lnTo>
                  <a:lnTo>
                    <a:pt x="938" y="522"/>
                  </a:lnTo>
                  <a:lnTo>
                    <a:pt x="955" y="576"/>
                  </a:lnTo>
                  <a:lnTo>
                    <a:pt x="1037" y="592"/>
                  </a:lnTo>
                  <a:lnTo>
                    <a:pt x="1120" y="607"/>
                  </a:lnTo>
                  <a:lnTo>
                    <a:pt x="1129" y="594"/>
                  </a:lnTo>
                  <a:lnTo>
                    <a:pt x="1129" y="765"/>
                  </a:lnTo>
                  <a:lnTo>
                    <a:pt x="1095" y="779"/>
                  </a:lnTo>
                  <a:lnTo>
                    <a:pt x="1054" y="794"/>
                  </a:lnTo>
                  <a:lnTo>
                    <a:pt x="1015" y="810"/>
                  </a:lnTo>
                  <a:lnTo>
                    <a:pt x="976" y="825"/>
                  </a:lnTo>
                  <a:lnTo>
                    <a:pt x="932" y="836"/>
                  </a:lnTo>
                  <a:lnTo>
                    <a:pt x="890" y="848"/>
                  </a:lnTo>
                  <a:lnTo>
                    <a:pt x="847" y="859"/>
                  </a:lnTo>
                  <a:lnTo>
                    <a:pt x="803" y="871"/>
                  </a:lnTo>
                  <a:lnTo>
                    <a:pt x="773" y="912"/>
                  </a:lnTo>
                  <a:lnTo>
                    <a:pt x="751" y="942"/>
                  </a:lnTo>
                  <a:lnTo>
                    <a:pt x="614" y="942"/>
                  </a:lnTo>
                  <a:lnTo>
                    <a:pt x="575" y="925"/>
                  </a:lnTo>
                  <a:lnTo>
                    <a:pt x="514" y="919"/>
                  </a:lnTo>
                  <a:lnTo>
                    <a:pt x="509" y="942"/>
                  </a:lnTo>
                  <a:lnTo>
                    <a:pt x="458" y="942"/>
                  </a:lnTo>
                  <a:lnTo>
                    <a:pt x="432" y="898"/>
                  </a:lnTo>
                  <a:lnTo>
                    <a:pt x="387" y="829"/>
                  </a:lnTo>
                  <a:lnTo>
                    <a:pt x="343" y="759"/>
                  </a:lnTo>
                  <a:lnTo>
                    <a:pt x="285" y="70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3" name="Freeform 13"/>
            <p:cNvSpPr>
              <a:spLocks/>
            </p:cNvSpPr>
            <p:nvPr/>
          </p:nvSpPr>
          <p:spPr bwMode="auto">
            <a:xfrm>
              <a:off x="6010" y="3756"/>
              <a:ext cx="230" cy="199"/>
            </a:xfrm>
            <a:custGeom>
              <a:avLst/>
              <a:gdLst>
                <a:gd name="T0" fmla="*/ 0 w 211"/>
                <a:gd name="T1" fmla="*/ 84 h 183"/>
                <a:gd name="T2" fmla="*/ 20 w 211"/>
                <a:gd name="T3" fmla="*/ 98 h 183"/>
                <a:gd name="T4" fmla="*/ 37 w 211"/>
                <a:gd name="T5" fmla="*/ 152 h 183"/>
                <a:gd name="T6" fmla="*/ 119 w 211"/>
                <a:gd name="T7" fmla="*/ 168 h 183"/>
                <a:gd name="T8" fmla="*/ 202 w 211"/>
                <a:gd name="T9" fmla="*/ 183 h 183"/>
                <a:gd name="T10" fmla="*/ 211 w 211"/>
                <a:gd name="T11" fmla="*/ 170 h 183"/>
                <a:gd name="T12" fmla="*/ 211 w 211"/>
                <a:gd name="T13" fmla="*/ 0 h 183"/>
                <a:gd name="T14" fmla="*/ 187 w 211"/>
                <a:gd name="T15" fmla="*/ 27 h 183"/>
                <a:gd name="T16" fmla="*/ 136 w 211"/>
                <a:gd name="T17" fmla="*/ 83 h 183"/>
                <a:gd name="T18" fmla="*/ 52 w 211"/>
                <a:gd name="T19" fmla="*/ 87 h 183"/>
                <a:gd name="T20" fmla="*/ 19 w 211"/>
                <a:gd name="T21" fmla="*/ 83 h 183"/>
                <a:gd name="T22" fmla="*/ 3 w 211"/>
                <a:gd name="T23" fmla="*/ 72 h 183"/>
                <a:gd name="T24" fmla="*/ 0 w 211"/>
                <a:gd name="T25" fmla="*/ 8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1" h="183">
                  <a:moveTo>
                    <a:pt x="0" y="84"/>
                  </a:moveTo>
                  <a:lnTo>
                    <a:pt x="20" y="98"/>
                  </a:lnTo>
                  <a:lnTo>
                    <a:pt x="37" y="152"/>
                  </a:lnTo>
                  <a:lnTo>
                    <a:pt x="119" y="168"/>
                  </a:lnTo>
                  <a:lnTo>
                    <a:pt x="202" y="183"/>
                  </a:lnTo>
                  <a:lnTo>
                    <a:pt x="211" y="170"/>
                  </a:lnTo>
                  <a:lnTo>
                    <a:pt x="211" y="0"/>
                  </a:lnTo>
                  <a:lnTo>
                    <a:pt x="187" y="27"/>
                  </a:lnTo>
                  <a:lnTo>
                    <a:pt x="136" y="83"/>
                  </a:lnTo>
                  <a:lnTo>
                    <a:pt x="52" y="87"/>
                  </a:lnTo>
                  <a:lnTo>
                    <a:pt x="19" y="83"/>
                  </a:lnTo>
                  <a:lnTo>
                    <a:pt x="3" y="7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4" name="Freeform 14"/>
            <p:cNvSpPr>
              <a:spLocks/>
            </p:cNvSpPr>
            <p:nvPr/>
          </p:nvSpPr>
          <p:spPr bwMode="auto">
            <a:xfrm>
              <a:off x="5565" y="4193"/>
              <a:ext cx="564" cy="127"/>
            </a:xfrm>
            <a:custGeom>
              <a:avLst/>
              <a:gdLst>
                <a:gd name="T0" fmla="*/ 518 w 518"/>
                <a:gd name="T1" fmla="*/ 117 h 117"/>
                <a:gd name="T2" fmla="*/ 499 w 518"/>
                <a:gd name="T3" fmla="*/ 87 h 117"/>
                <a:gd name="T4" fmla="*/ 462 w 518"/>
                <a:gd name="T5" fmla="*/ 26 h 117"/>
                <a:gd name="T6" fmla="*/ 467 w 518"/>
                <a:gd name="T7" fmla="*/ 0 h 117"/>
                <a:gd name="T8" fmla="*/ 423 w 518"/>
                <a:gd name="T9" fmla="*/ 11 h 117"/>
                <a:gd name="T10" fmla="*/ 381 w 518"/>
                <a:gd name="T11" fmla="*/ 23 h 117"/>
                <a:gd name="T12" fmla="*/ 338 w 518"/>
                <a:gd name="T13" fmla="*/ 34 h 117"/>
                <a:gd name="T14" fmla="*/ 294 w 518"/>
                <a:gd name="T15" fmla="*/ 46 h 117"/>
                <a:gd name="T16" fmla="*/ 264 w 518"/>
                <a:gd name="T17" fmla="*/ 87 h 117"/>
                <a:gd name="T18" fmla="*/ 242 w 518"/>
                <a:gd name="T19" fmla="*/ 117 h 117"/>
                <a:gd name="T20" fmla="*/ 105 w 518"/>
                <a:gd name="T21" fmla="*/ 117 h 117"/>
                <a:gd name="T22" fmla="*/ 66 w 518"/>
                <a:gd name="T23" fmla="*/ 100 h 117"/>
                <a:gd name="T24" fmla="*/ 5 w 518"/>
                <a:gd name="T25" fmla="*/ 94 h 117"/>
                <a:gd name="T26" fmla="*/ 0 w 518"/>
                <a:gd name="T27" fmla="*/ 117 h 117"/>
                <a:gd name="T28" fmla="*/ 518 w 518"/>
                <a:gd name="T29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8" h="117">
                  <a:moveTo>
                    <a:pt x="518" y="117"/>
                  </a:moveTo>
                  <a:lnTo>
                    <a:pt x="499" y="87"/>
                  </a:lnTo>
                  <a:lnTo>
                    <a:pt x="462" y="26"/>
                  </a:lnTo>
                  <a:lnTo>
                    <a:pt x="467" y="0"/>
                  </a:lnTo>
                  <a:lnTo>
                    <a:pt x="423" y="11"/>
                  </a:lnTo>
                  <a:lnTo>
                    <a:pt x="381" y="23"/>
                  </a:lnTo>
                  <a:lnTo>
                    <a:pt x="338" y="34"/>
                  </a:lnTo>
                  <a:lnTo>
                    <a:pt x="294" y="46"/>
                  </a:lnTo>
                  <a:lnTo>
                    <a:pt x="264" y="87"/>
                  </a:lnTo>
                  <a:lnTo>
                    <a:pt x="242" y="117"/>
                  </a:lnTo>
                  <a:lnTo>
                    <a:pt x="105" y="117"/>
                  </a:lnTo>
                  <a:lnTo>
                    <a:pt x="66" y="100"/>
                  </a:lnTo>
                  <a:lnTo>
                    <a:pt x="5" y="94"/>
                  </a:lnTo>
                  <a:lnTo>
                    <a:pt x="0" y="117"/>
                  </a:lnTo>
                  <a:lnTo>
                    <a:pt x="518" y="11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5" name="Freeform 15"/>
            <p:cNvSpPr>
              <a:spLocks/>
            </p:cNvSpPr>
            <p:nvPr/>
          </p:nvSpPr>
          <p:spPr bwMode="auto">
            <a:xfrm>
              <a:off x="5947" y="3708"/>
              <a:ext cx="5" cy="17"/>
            </a:xfrm>
            <a:custGeom>
              <a:avLst/>
              <a:gdLst>
                <a:gd name="T0" fmla="*/ 3 w 4"/>
                <a:gd name="T1" fmla="*/ 0 h 15"/>
                <a:gd name="T2" fmla="*/ 0 w 4"/>
                <a:gd name="T3" fmla="*/ 15 h 15"/>
                <a:gd name="T4" fmla="*/ 4 w 4"/>
                <a:gd name="T5" fmla="*/ 7 h 15"/>
                <a:gd name="T6" fmla="*/ 3 w 4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5">
                  <a:moveTo>
                    <a:pt x="3" y="0"/>
                  </a:moveTo>
                  <a:lnTo>
                    <a:pt x="0" y="15"/>
                  </a:lnTo>
                  <a:lnTo>
                    <a:pt x="4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6" name="Freeform 16"/>
            <p:cNvSpPr>
              <a:spLocks/>
            </p:cNvSpPr>
            <p:nvPr/>
          </p:nvSpPr>
          <p:spPr bwMode="auto">
            <a:xfrm>
              <a:off x="3886" y="3888"/>
              <a:ext cx="541" cy="432"/>
            </a:xfrm>
            <a:custGeom>
              <a:avLst/>
              <a:gdLst>
                <a:gd name="T0" fmla="*/ 492 w 497"/>
                <a:gd name="T1" fmla="*/ 249 h 397"/>
                <a:gd name="T2" fmla="*/ 437 w 497"/>
                <a:gd name="T3" fmla="*/ 217 h 397"/>
                <a:gd name="T4" fmla="*/ 382 w 497"/>
                <a:gd name="T5" fmla="*/ 186 h 397"/>
                <a:gd name="T6" fmla="*/ 327 w 497"/>
                <a:gd name="T7" fmla="*/ 155 h 397"/>
                <a:gd name="T8" fmla="*/ 272 w 497"/>
                <a:gd name="T9" fmla="*/ 124 h 397"/>
                <a:gd name="T10" fmla="*/ 217 w 497"/>
                <a:gd name="T11" fmla="*/ 93 h 397"/>
                <a:gd name="T12" fmla="*/ 162 w 497"/>
                <a:gd name="T13" fmla="*/ 62 h 397"/>
                <a:gd name="T14" fmla="*/ 107 w 497"/>
                <a:gd name="T15" fmla="*/ 31 h 397"/>
                <a:gd name="T16" fmla="*/ 53 w 497"/>
                <a:gd name="T17" fmla="*/ 0 h 397"/>
                <a:gd name="T18" fmla="*/ 0 w 497"/>
                <a:gd name="T19" fmla="*/ 31 h 397"/>
                <a:gd name="T20" fmla="*/ 7 w 497"/>
                <a:gd name="T21" fmla="*/ 78 h 397"/>
                <a:gd name="T22" fmla="*/ 12 w 497"/>
                <a:gd name="T23" fmla="*/ 124 h 397"/>
                <a:gd name="T24" fmla="*/ 58 w 497"/>
                <a:gd name="T25" fmla="*/ 196 h 397"/>
                <a:gd name="T26" fmla="*/ 45 w 497"/>
                <a:gd name="T27" fmla="*/ 222 h 397"/>
                <a:gd name="T28" fmla="*/ 42 w 497"/>
                <a:gd name="T29" fmla="*/ 269 h 397"/>
                <a:gd name="T30" fmla="*/ 40 w 497"/>
                <a:gd name="T31" fmla="*/ 317 h 397"/>
                <a:gd name="T32" fmla="*/ 38 w 497"/>
                <a:gd name="T33" fmla="*/ 364 h 397"/>
                <a:gd name="T34" fmla="*/ 35 w 497"/>
                <a:gd name="T35" fmla="*/ 397 h 397"/>
                <a:gd name="T36" fmla="*/ 497 w 497"/>
                <a:gd name="T37" fmla="*/ 397 h 397"/>
                <a:gd name="T38" fmla="*/ 496 w 497"/>
                <a:gd name="T39" fmla="*/ 367 h 397"/>
                <a:gd name="T40" fmla="*/ 494 w 497"/>
                <a:gd name="T41" fmla="*/ 308 h 397"/>
                <a:gd name="T42" fmla="*/ 492 w 497"/>
                <a:gd name="T43" fmla="*/ 249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7" h="397">
                  <a:moveTo>
                    <a:pt x="492" y="249"/>
                  </a:moveTo>
                  <a:lnTo>
                    <a:pt x="437" y="217"/>
                  </a:lnTo>
                  <a:lnTo>
                    <a:pt x="382" y="186"/>
                  </a:lnTo>
                  <a:lnTo>
                    <a:pt x="327" y="155"/>
                  </a:lnTo>
                  <a:lnTo>
                    <a:pt x="272" y="124"/>
                  </a:lnTo>
                  <a:lnTo>
                    <a:pt x="217" y="93"/>
                  </a:lnTo>
                  <a:lnTo>
                    <a:pt x="162" y="62"/>
                  </a:lnTo>
                  <a:lnTo>
                    <a:pt x="107" y="31"/>
                  </a:lnTo>
                  <a:lnTo>
                    <a:pt x="53" y="0"/>
                  </a:lnTo>
                  <a:lnTo>
                    <a:pt x="0" y="31"/>
                  </a:lnTo>
                  <a:lnTo>
                    <a:pt x="7" y="78"/>
                  </a:lnTo>
                  <a:lnTo>
                    <a:pt x="12" y="124"/>
                  </a:lnTo>
                  <a:lnTo>
                    <a:pt x="58" y="196"/>
                  </a:lnTo>
                  <a:lnTo>
                    <a:pt x="45" y="222"/>
                  </a:lnTo>
                  <a:lnTo>
                    <a:pt x="42" y="269"/>
                  </a:lnTo>
                  <a:lnTo>
                    <a:pt x="40" y="317"/>
                  </a:lnTo>
                  <a:lnTo>
                    <a:pt x="38" y="364"/>
                  </a:lnTo>
                  <a:lnTo>
                    <a:pt x="35" y="397"/>
                  </a:lnTo>
                  <a:lnTo>
                    <a:pt x="497" y="397"/>
                  </a:lnTo>
                  <a:lnTo>
                    <a:pt x="496" y="367"/>
                  </a:lnTo>
                  <a:lnTo>
                    <a:pt x="494" y="308"/>
                  </a:lnTo>
                  <a:lnTo>
                    <a:pt x="492" y="249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7" name="Freeform 17"/>
            <p:cNvSpPr>
              <a:spLocks/>
            </p:cNvSpPr>
            <p:nvPr/>
          </p:nvSpPr>
          <p:spPr bwMode="auto">
            <a:xfrm>
              <a:off x="5215" y="4260"/>
              <a:ext cx="94" cy="60"/>
            </a:xfrm>
            <a:custGeom>
              <a:avLst/>
              <a:gdLst>
                <a:gd name="T0" fmla="*/ 0 w 87"/>
                <a:gd name="T1" fmla="*/ 55 h 55"/>
                <a:gd name="T2" fmla="*/ 25 w 87"/>
                <a:gd name="T3" fmla="*/ 36 h 55"/>
                <a:gd name="T4" fmla="*/ 60 w 87"/>
                <a:gd name="T5" fmla="*/ 9 h 55"/>
                <a:gd name="T6" fmla="*/ 67 w 87"/>
                <a:gd name="T7" fmla="*/ 0 h 55"/>
                <a:gd name="T8" fmla="*/ 84 w 87"/>
                <a:gd name="T9" fmla="*/ 45 h 55"/>
                <a:gd name="T10" fmla="*/ 87 w 87"/>
                <a:gd name="T11" fmla="*/ 55 h 55"/>
                <a:gd name="T12" fmla="*/ 0 w 87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55">
                  <a:moveTo>
                    <a:pt x="0" y="55"/>
                  </a:moveTo>
                  <a:lnTo>
                    <a:pt x="25" y="36"/>
                  </a:lnTo>
                  <a:lnTo>
                    <a:pt x="60" y="9"/>
                  </a:lnTo>
                  <a:lnTo>
                    <a:pt x="67" y="0"/>
                  </a:lnTo>
                  <a:lnTo>
                    <a:pt x="84" y="45"/>
                  </a:lnTo>
                  <a:lnTo>
                    <a:pt x="87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8" name="Freeform 18"/>
            <p:cNvSpPr>
              <a:spLocks/>
            </p:cNvSpPr>
            <p:nvPr/>
          </p:nvSpPr>
          <p:spPr bwMode="auto">
            <a:xfrm>
              <a:off x="4421" y="3913"/>
              <a:ext cx="859" cy="407"/>
            </a:xfrm>
            <a:custGeom>
              <a:avLst/>
              <a:gdLst>
                <a:gd name="T0" fmla="*/ 0 w 789"/>
                <a:gd name="T1" fmla="*/ 226 h 374"/>
                <a:gd name="T2" fmla="*/ 0 w 789"/>
                <a:gd name="T3" fmla="*/ 194 h 374"/>
                <a:gd name="T4" fmla="*/ 54 w 789"/>
                <a:gd name="T5" fmla="*/ 194 h 374"/>
                <a:gd name="T6" fmla="*/ 50 w 789"/>
                <a:gd name="T7" fmla="*/ 132 h 374"/>
                <a:gd name="T8" fmla="*/ 48 w 789"/>
                <a:gd name="T9" fmla="*/ 70 h 374"/>
                <a:gd name="T10" fmla="*/ 91 w 789"/>
                <a:gd name="T11" fmla="*/ 70 h 374"/>
                <a:gd name="T12" fmla="*/ 132 w 789"/>
                <a:gd name="T13" fmla="*/ 70 h 374"/>
                <a:gd name="T14" fmla="*/ 175 w 789"/>
                <a:gd name="T15" fmla="*/ 70 h 374"/>
                <a:gd name="T16" fmla="*/ 217 w 789"/>
                <a:gd name="T17" fmla="*/ 70 h 374"/>
                <a:gd name="T18" fmla="*/ 259 w 789"/>
                <a:gd name="T19" fmla="*/ 70 h 374"/>
                <a:gd name="T20" fmla="*/ 301 w 789"/>
                <a:gd name="T21" fmla="*/ 70 h 374"/>
                <a:gd name="T22" fmla="*/ 344 w 789"/>
                <a:gd name="T23" fmla="*/ 70 h 374"/>
                <a:gd name="T24" fmla="*/ 386 w 789"/>
                <a:gd name="T25" fmla="*/ 70 h 374"/>
                <a:gd name="T26" fmla="*/ 392 w 789"/>
                <a:gd name="T27" fmla="*/ 56 h 374"/>
                <a:gd name="T28" fmla="*/ 396 w 789"/>
                <a:gd name="T29" fmla="*/ 70 h 374"/>
                <a:gd name="T30" fmla="*/ 463 w 789"/>
                <a:gd name="T31" fmla="*/ 78 h 374"/>
                <a:gd name="T32" fmla="*/ 531 w 789"/>
                <a:gd name="T33" fmla="*/ 86 h 374"/>
                <a:gd name="T34" fmla="*/ 541 w 789"/>
                <a:gd name="T35" fmla="*/ 57 h 374"/>
                <a:gd name="T36" fmla="*/ 571 w 789"/>
                <a:gd name="T37" fmla="*/ 53 h 374"/>
                <a:gd name="T38" fmla="*/ 583 w 789"/>
                <a:gd name="T39" fmla="*/ 17 h 374"/>
                <a:gd name="T40" fmla="*/ 596 w 789"/>
                <a:gd name="T41" fmla="*/ 23 h 374"/>
                <a:gd name="T42" fmla="*/ 616 w 789"/>
                <a:gd name="T43" fmla="*/ 0 h 374"/>
                <a:gd name="T44" fmla="*/ 653 w 789"/>
                <a:gd name="T45" fmla="*/ 39 h 374"/>
                <a:gd name="T46" fmla="*/ 689 w 789"/>
                <a:gd name="T47" fmla="*/ 79 h 374"/>
                <a:gd name="T48" fmla="*/ 707 w 789"/>
                <a:gd name="T49" fmla="*/ 124 h 374"/>
                <a:gd name="T50" fmla="*/ 721 w 789"/>
                <a:gd name="T51" fmla="*/ 199 h 374"/>
                <a:gd name="T52" fmla="*/ 737 w 789"/>
                <a:gd name="T53" fmla="*/ 273 h 374"/>
                <a:gd name="T54" fmla="*/ 789 w 789"/>
                <a:gd name="T55" fmla="*/ 328 h 374"/>
                <a:gd name="T56" fmla="*/ 754 w 789"/>
                <a:gd name="T57" fmla="*/ 355 h 374"/>
                <a:gd name="T58" fmla="*/ 729 w 789"/>
                <a:gd name="T59" fmla="*/ 374 h 374"/>
                <a:gd name="T60" fmla="*/ 5 w 789"/>
                <a:gd name="T61" fmla="*/ 374 h 374"/>
                <a:gd name="T62" fmla="*/ 4 w 789"/>
                <a:gd name="T63" fmla="*/ 344 h 374"/>
                <a:gd name="T64" fmla="*/ 2 w 789"/>
                <a:gd name="T65" fmla="*/ 285 h 374"/>
                <a:gd name="T66" fmla="*/ 0 w 789"/>
                <a:gd name="T67" fmla="*/ 22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9" h="374">
                  <a:moveTo>
                    <a:pt x="0" y="226"/>
                  </a:moveTo>
                  <a:lnTo>
                    <a:pt x="0" y="194"/>
                  </a:lnTo>
                  <a:lnTo>
                    <a:pt x="54" y="194"/>
                  </a:lnTo>
                  <a:lnTo>
                    <a:pt x="50" y="132"/>
                  </a:lnTo>
                  <a:lnTo>
                    <a:pt x="48" y="70"/>
                  </a:lnTo>
                  <a:lnTo>
                    <a:pt x="91" y="70"/>
                  </a:lnTo>
                  <a:lnTo>
                    <a:pt x="132" y="70"/>
                  </a:lnTo>
                  <a:lnTo>
                    <a:pt x="175" y="70"/>
                  </a:lnTo>
                  <a:lnTo>
                    <a:pt x="217" y="70"/>
                  </a:lnTo>
                  <a:lnTo>
                    <a:pt x="259" y="70"/>
                  </a:lnTo>
                  <a:lnTo>
                    <a:pt x="301" y="70"/>
                  </a:lnTo>
                  <a:lnTo>
                    <a:pt x="344" y="70"/>
                  </a:lnTo>
                  <a:lnTo>
                    <a:pt x="386" y="70"/>
                  </a:lnTo>
                  <a:lnTo>
                    <a:pt x="392" y="56"/>
                  </a:lnTo>
                  <a:lnTo>
                    <a:pt x="396" y="70"/>
                  </a:lnTo>
                  <a:lnTo>
                    <a:pt x="463" y="78"/>
                  </a:lnTo>
                  <a:lnTo>
                    <a:pt x="531" y="86"/>
                  </a:lnTo>
                  <a:lnTo>
                    <a:pt x="541" y="57"/>
                  </a:lnTo>
                  <a:lnTo>
                    <a:pt x="571" y="53"/>
                  </a:lnTo>
                  <a:lnTo>
                    <a:pt x="583" y="17"/>
                  </a:lnTo>
                  <a:lnTo>
                    <a:pt x="596" y="23"/>
                  </a:lnTo>
                  <a:lnTo>
                    <a:pt x="616" y="0"/>
                  </a:lnTo>
                  <a:lnTo>
                    <a:pt x="653" y="39"/>
                  </a:lnTo>
                  <a:lnTo>
                    <a:pt x="689" y="79"/>
                  </a:lnTo>
                  <a:lnTo>
                    <a:pt x="707" y="124"/>
                  </a:lnTo>
                  <a:lnTo>
                    <a:pt x="721" y="199"/>
                  </a:lnTo>
                  <a:lnTo>
                    <a:pt x="737" y="273"/>
                  </a:lnTo>
                  <a:lnTo>
                    <a:pt x="789" y="328"/>
                  </a:lnTo>
                  <a:lnTo>
                    <a:pt x="754" y="355"/>
                  </a:lnTo>
                  <a:lnTo>
                    <a:pt x="729" y="374"/>
                  </a:lnTo>
                  <a:lnTo>
                    <a:pt x="5" y="374"/>
                  </a:lnTo>
                  <a:lnTo>
                    <a:pt x="4" y="344"/>
                  </a:lnTo>
                  <a:lnTo>
                    <a:pt x="2" y="285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59" name="Freeform 19"/>
            <p:cNvSpPr>
              <a:spLocks/>
            </p:cNvSpPr>
            <p:nvPr/>
          </p:nvSpPr>
          <p:spPr bwMode="auto">
            <a:xfrm>
              <a:off x="2505" y="2977"/>
              <a:ext cx="1204" cy="1205"/>
            </a:xfrm>
            <a:custGeom>
              <a:avLst/>
              <a:gdLst>
                <a:gd name="T0" fmla="*/ 2 w 1106"/>
                <a:gd name="T1" fmla="*/ 577 h 1107"/>
                <a:gd name="T2" fmla="*/ 52 w 1106"/>
                <a:gd name="T3" fmla="*/ 636 h 1107"/>
                <a:gd name="T4" fmla="*/ 154 w 1106"/>
                <a:gd name="T5" fmla="*/ 708 h 1107"/>
                <a:gd name="T6" fmla="*/ 245 w 1106"/>
                <a:gd name="T7" fmla="*/ 773 h 1107"/>
                <a:gd name="T8" fmla="*/ 324 w 1106"/>
                <a:gd name="T9" fmla="*/ 834 h 1107"/>
                <a:gd name="T10" fmla="*/ 405 w 1106"/>
                <a:gd name="T11" fmla="*/ 895 h 1107"/>
                <a:gd name="T12" fmla="*/ 485 w 1106"/>
                <a:gd name="T13" fmla="*/ 955 h 1107"/>
                <a:gd name="T14" fmla="*/ 526 w 1106"/>
                <a:gd name="T15" fmla="*/ 1005 h 1107"/>
                <a:gd name="T16" fmla="*/ 629 w 1106"/>
                <a:gd name="T17" fmla="*/ 1061 h 1107"/>
                <a:gd name="T18" fmla="*/ 693 w 1106"/>
                <a:gd name="T19" fmla="*/ 1107 h 1107"/>
                <a:gd name="T20" fmla="*/ 777 w 1106"/>
                <a:gd name="T21" fmla="*/ 1089 h 1107"/>
                <a:gd name="T22" fmla="*/ 864 w 1106"/>
                <a:gd name="T23" fmla="*/ 1001 h 1107"/>
                <a:gd name="T24" fmla="*/ 985 w 1106"/>
                <a:gd name="T25" fmla="*/ 918 h 1107"/>
                <a:gd name="T26" fmla="*/ 1106 w 1106"/>
                <a:gd name="T27" fmla="*/ 836 h 1107"/>
                <a:gd name="T28" fmla="*/ 1021 w 1106"/>
                <a:gd name="T29" fmla="*/ 776 h 1107"/>
                <a:gd name="T30" fmla="*/ 965 w 1106"/>
                <a:gd name="T31" fmla="*/ 672 h 1107"/>
                <a:gd name="T32" fmla="*/ 988 w 1106"/>
                <a:gd name="T33" fmla="*/ 577 h 1107"/>
                <a:gd name="T34" fmla="*/ 962 w 1106"/>
                <a:gd name="T35" fmla="*/ 433 h 1107"/>
                <a:gd name="T36" fmla="*/ 951 w 1106"/>
                <a:gd name="T37" fmla="*/ 359 h 1107"/>
                <a:gd name="T38" fmla="*/ 897 w 1106"/>
                <a:gd name="T39" fmla="*/ 255 h 1107"/>
                <a:gd name="T40" fmla="*/ 877 w 1106"/>
                <a:gd name="T41" fmla="*/ 149 h 1107"/>
                <a:gd name="T42" fmla="*/ 894 w 1106"/>
                <a:gd name="T43" fmla="*/ 19 h 1107"/>
                <a:gd name="T44" fmla="*/ 826 w 1106"/>
                <a:gd name="T45" fmla="*/ 0 h 1107"/>
                <a:gd name="T46" fmla="*/ 725 w 1106"/>
                <a:gd name="T47" fmla="*/ 9 h 1107"/>
                <a:gd name="T48" fmla="*/ 609 w 1106"/>
                <a:gd name="T49" fmla="*/ 11 h 1107"/>
                <a:gd name="T50" fmla="*/ 474 w 1106"/>
                <a:gd name="T51" fmla="*/ 51 h 1107"/>
                <a:gd name="T52" fmla="*/ 397 w 1106"/>
                <a:gd name="T53" fmla="*/ 90 h 1107"/>
                <a:gd name="T54" fmla="*/ 360 w 1106"/>
                <a:gd name="T55" fmla="*/ 128 h 1107"/>
                <a:gd name="T56" fmla="*/ 375 w 1106"/>
                <a:gd name="T57" fmla="*/ 220 h 1107"/>
                <a:gd name="T58" fmla="*/ 397 w 1106"/>
                <a:gd name="T59" fmla="*/ 293 h 1107"/>
                <a:gd name="T60" fmla="*/ 269 w 1106"/>
                <a:gd name="T61" fmla="*/ 324 h 1107"/>
                <a:gd name="T62" fmla="*/ 232 w 1106"/>
                <a:gd name="T63" fmla="*/ 389 h 1107"/>
                <a:gd name="T64" fmla="*/ 148 w 1106"/>
                <a:gd name="T65" fmla="*/ 436 h 1107"/>
                <a:gd name="T66" fmla="*/ 57 w 1106"/>
                <a:gd name="T67" fmla="*/ 48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06" h="1107">
                  <a:moveTo>
                    <a:pt x="13" y="504"/>
                  </a:moveTo>
                  <a:lnTo>
                    <a:pt x="2" y="577"/>
                  </a:lnTo>
                  <a:lnTo>
                    <a:pt x="0" y="600"/>
                  </a:lnTo>
                  <a:lnTo>
                    <a:pt x="52" y="636"/>
                  </a:lnTo>
                  <a:lnTo>
                    <a:pt x="103" y="672"/>
                  </a:lnTo>
                  <a:lnTo>
                    <a:pt x="154" y="708"/>
                  </a:lnTo>
                  <a:lnTo>
                    <a:pt x="205" y="743"/>
                  </a:lnTo>
                  <a:lnTo>
                    <a:pt x="245" y="773"/>
                  </a:lnTo>
                  <a:lnTo>
                    <a:pt x="285" y="804"/>
                  </a:lnTo>
                  <a:lnTo>
                    <a:pt x="324" y="834"/>
                  </a:lnTo>
                  <a:lnTo>
                    <a:pt x="364" y="864"/>
                  </a:lnTo>
                  <a:lnTo>
                    <a:pt x="405" y="895"/>
                  </a:lnTo>
                  <a:lnTo>
                    <a:pt x="445" y="925"/>
                  </a:lnTo>
                  <a:lnTo>
                    <a:pt x="485" y="955"/>
                  </a:lnTo>
                  <a:lnTo>
                    <a:pt x="526" y="986"/>
                  </a:lnTo>
                  <a:lnTo>
                    <a:pt x="526" y="1005"/>
                  </a:lnTo>
                  <a:lnTo>
                    <a:pt x="552" y="1029"/>
                  </a:lnTo>
                  <a:lnTo>
                    <a:pt x="629" y="1061"/>
                  </a:lnTo>
                  <a:lnTo>
                    <a:pt x="630" y="1107"/>
                  </a:lnTo>
                  <a:lnTo>
                    <a:pt x="693" y="1107"/>
                  </a:lnTo>
                  <a:lnTo>
                    <a:pt x="735" y="1098"/>
                  </a:lnTo>
                  <a:lnTo>
                    <a:pt x="777" y="1089"/>
                  </a:lnTo>
                  <a:lnTo>
                    <a:pt x="821" y="1045"/>
                  </a:lnTo>
                  <a:lnTo>
                    <a:pt x="864" y="1001"/>
                  </a:lnTo>
                  <a:lnTo>
                    <a:pt x="925" y="960"/>
                  </a:lnTo>
                  <a:lnTo>
                    <a:pt x="985" y="918"/>
                  </a:lnTo>
                  <a:lnTo>
                    <a:pt x="1046" y="877"/>
                  </a:lnTo>
                  <a:lnTo>
                    <a:pt x="1106" y="836"/>
                  </a:lnTo>
                  <a:lnTo>
                    <a:pt x="1083" y="787"/>
                  </a:lnTo>
                  <a:lnTo>
                    <a:pt x="1021" y="776"/>
                  </a:lnTo>
                  <a:lnTo>
                    <a:pt x="999" y="724"/>
                  </a:lnTo>
                  <a:lnTo>
                    <a:pt x="965" y="672"/>
                  </a:lnTo>
                  <a:lnTo>
                    <a:pt x="989" y="649"/>
                  </a:lnTo>
                  <a:lnTo>
                    <a:pt x="988" y="577"/>
                  </a:lnTo>
                  <a:lnTo>
                    <a:pt x="985" y="506"/>
                  </a:lnTo>
                  <a:lnTo>
                    <a:pt x="962" y="433"/>
                  </a:lnTo>
                  <a:lnTo>
                    <a:pt x="966" y="417"/>
                  </a:lnTo>
                  <a:lnTo>
                    <a:pt x="951" y="359"/>
                  </a:lnTo>
                  <a:lnTo>
                    <a:pt x="937" y="301"/>
                  </a:lnTo>
                  <a:lnTo>
                    <a:pt x="897" y="255"/>
                  </a:lnTo>
                  <a:lnTo>
                    <a:pt x="854" y="196"/>
                  </a:lnTo>
                  <a:lnTo>
                    <a:pt x="877" y="149"/>
                  </a:lnTo>
                  <a:lnTo>
                    <a:pt x="899" y="103"/>
                  </a:lnTo>
                  <a:lnTo>
                    <a:pt x="894" y="19"/>
                  </a:lnTo>
                  <a:lnTo>
                    <a:pt x="906" y="1"/>
                  </a:lnTo>
                  <a:lnTo>
                    <a:pt x="826" y="0"/>
                  </a:lnTo>
                  <a:lnTo>
                    <a:pt x="783" y="0"/>
                  </a:lnTo>
                  <a:lnTo>
                    <a:pt x="725" y="9"/>
                  </a:lnTo>
                  <a:lnTo>
                    <a:pt x="667" y="11"/>
                  </a:lnTo>
                  <a:lnTo>
                    <a:pt x="609" y="11"/>
                  </a:lnTo>
                  <a:lnTo>
                    <a:pt x="542" y="30"/>
                  </a:lnTo>
                  <a:lnTo>
                    <a:pt x="474" y="51"/>
                  </a:lnTo>
                  <a:lnTo>
                    <a:pt x="447" y="66"/>
                  </a:lnTo>
                  <a:lnTo>
                    <a:pt x="397" y="90"/>
                  </a:lnTo>
                  <a:lnTo>
                    <a:pt x="347" y="114"/>
                  </a:lnTo>
                  <a:lnTo>
                    <a:pt x="360" y="128"/>
                  </a:lnTo>
                  <a:lnTo>
                    <a:pt x="368" y="174"/>
                  </a:lnTo>
                  <a:lnTo>
                    <a:pt x="375" y="220"/>
                  </a:lnTo>
                  <a:lnTo>
                    <a:pt x="409" y="276"/>
                  </a:lnTo>
                  <a:lnTo>
                    <a:pt x="397" y="293"/>
                  </a:lnTo>
                  <a:lnTo>
                    <a:pt x="340" y="297"/>
                  </a:lnTo>
                  <a:lnTo>
                    <a:pt x="269" y="324"/>
                  </a:lnTo>
                  <a:lnTo>
                    <a:pt x="270" y="362"/>
                  </a:lnTo>
                  <a:lnTo>
                    <a:pt x="232" y="389"/>
                  </a:lnTo>
                  <a:lnTo>
                    <a:pt x="194" y="416"/>
                  </a:lnTo>
                  <a:lnTo>
                    <a:pt x="148" y="436"/>
                  </a:lnTo>
                  <a:lnTo>
                    <a:pt x="101" y="455"/>
                  </a:lnTo>
                  <a:lnTo>
                    <a:pt x="57" y="480"/>
                  </a:lnTo>
                  <a:lnTo>
                    <a:pt x="13" y="50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0" name="Freeform 20"/>
            <p:cNvSpPr>
              <a:spLocks/>
            </p:cNvSpPr>
            <p:nvPr/>
          </p:nvSpPr>
          <p:spPr bwMode="auto">
            <a:xfrm>
              <a:off x="2184" y="3521"/>
              <a:ext cx="35" cy="39"/>
            </a:xfrm>
            <a:custGeom>
              <a:avLst/>
              <a:gdLst>
                <a:gd name="T0" fmla="*/ 32 w 32"/>
                <a:gd name="T1" fmla="*/ 0 h 36"/>
                <a:gd name="T2" fmla="*/ 28 w 32"/>
                <a:gd name="T3" fmla="*/ 28 h 36"/>
                <a:gd name="T4" fmla="*/ 0 w 32"/>
                <a:gd name="T5" fmla="*/ 36 h 36"/>
                <a:gd name="T6" fmla="*/ 32 w 32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6">
                  <a:moveTo>
                    <a:pt x="32" y="0"/>
                  </a:moveTo>
                  <a:lnTo>
                    <a:pt x="28" y="28"/>
                  </a:lnTo>
                  <a:lnTo>
                    <a:pt x="0" y="3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1" name="Freeform 21"/>
            <p:cNvSpPr>
              <a:spLocks/>
            </p:cNvSpPr>
            <p:nvPr/>
          </p:nvSpPr>
          <p:spPr bwMode="auto">
            <a:xfrm>
              <a:off x="2040" y="3551"/>
              <a:ext cx="31" cy="27"/>
            </a:xfrm>
            <a:custGeom>
              <a:avLst/>
              <a:gdLst>
                <a:gd name="T0" fmla="*/ 28 w 28"/>
                <a:gd name="T1" fmla="*/ 0 h 25"/>
                <a:gd name="T2" fmla="*/ 1 w 28"/>
                <a:gd name="T3" fmla="*/ 25 h 25"/>
                <a:gd name="T4" fmla="*/ 0 w 28"/>
                <a:gd name="T5" fmla="*/ 7 h 25"/>
                <a:gd name="T6" fmla="*/ 28 w 2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5">
                  <a:moveTo>
                    <a:pt x="28" y="0"/>
                  </a:moveTo>
                  <a:lnTo>
                    <a:pt x="1" y="25"/>
                  </a:lnTo>
                  <a:lnTo>
                    <a:pt x="0" y="7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2" name="Freeform 22"/>
            <p:cNvSpPr>
              <a:spLocks/>
            </p:cNvSpPr>
            <p:nvPr/>
          </p:nvSpPr>
          <p:spPr bwMode="auto">
            <a:xfrm>
              <a:off x="2096" y="3582"/>
              <a:ext cx="24" cy="13"/>
            </a:xfrm>
            <a:custGeom>
              <a:avLst/>
              <a:gdLst>
                <a:gd name="T0" fmla="*/ 22 w 22"/>
                <a:gd name="T1" fmla="*/ 0 h 12"/>
                <a:gd name="T2" fmla="*/ 18 w 22"/>
                <a:gd name="T3" fmla="*/ 12 h 12"/>
                <a:gd name="T4" fmla="*/ 0 w 22"/>
                <a:gd name="T5" fmla="*/ 0 h 12"/>
                <a:gd name="T6" fmla="*/ 22 w 22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2">
                  <a:moveTo>
                    <a:pt x="22" y="0"/>
                  </a:moveTo>
                  <a:lnTo>
                    <a:pt x="18" y="12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3" name="Freeform 23"/>
            <p:cNvSpPr>
              <a:spLocks/>
            </p:cNvSpPr>
            <p:nvPr/>
          </p:nvSpPr>
          <p:spPr bwMode="auto">
            <a:xfrm>
              <a:off x="2220" y="3496"/>
              <a:ext cx="20" cy="10"/>
            </a:xfrm>
            <a:custGeom>
              <a:avLst/>
              <a:gdLst>
                <a:gd name="T0" fmla="*/ 14 w 19"/>
                <a:gd name="T1" fmla="*/ 9 h 9"/>
                <a:gd name="T2" fmla="*/ 19 w 19"/>
                <a:gd name="T3" fmla="*/ 0 h 9"/>
                <a:gd name="T4" fmla="*/ 0 w 19"/>
                <a:gd name="T5" fmla="*/ 7 h 9"/>
                <a:gd name="T6" fmla="*/ 14 w 19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14" y="9"/>
                  </a:moveTo>
                  <a:lnTo>
                    <a:pt x="19" y="0"/>
                  </a:lnTo>
                  <a:lnTo>
                    <a:pt x="0" y="7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4" name="Freeform 24"/>
            <p:cNvSpPr>
              <a:spLocks/>
            </p:cNvSpPr>
            <p:nvPr/>
          </p:nvSpPr>
          <p:spPr bwMode="auto">
            <a:xfrm>
              <a:off x="2706" y="3028"/>
              <a:ext cx="1" cy="4"/>
            </a:xfrm>
            <a:custGeom>
              <a:avLst/>
              <a:gdLst>
                <a:gd name="T0" fmla="*/ 1 w 1"/>
                <a:gd name="T1" fmla="*/ 3 h 4"/>
                <a:gd name="T2" fmla="*/ 1 w 1"/>
                <a:gd name="T3" fmla="*/ 4 h 4"/>
                <a:gd name="T4" fmla="*/ 0 w 1"/>
                <a:gd name="T5" fmla="*/ 4 h 4"/>
                <a:gd name="T6" fmla="*/ 0 w 1"/>
                <a:gd name="T7" fmla="*/ 3 h 4"/>
                <a:gd name="T8" fmla="*/ 0 w 1"/>
                <a:gd name="T9" fmla="*/ 2 h 4"/>
                <a:gd name="T10" fmla="*/ 0 w 1"/>
                <a:gd name="T11" fmla="*/ 0 h 4"/>
                <a:gd name="T12" fmla="*/ 1 w 1"/>
                <a:gd name="T13" fmla="*/ 0 h 4"/>
                <a:gd name="T14" fmla="*/ 1 w 1"/>
                <a:gd name="T15" fmla="*/ 2 h 4"/>
                <a:gd name="T16" fmla="*/ 1 w 1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5" name="Freeform 25"/>
            <p:cNvSpPr>
              <a:spLocks/>
            </p:cNvSpPr>
            <p:nvPr/>
          </p:nvSpPr>
          <p:spPr bwMode="auto">
            <a:xfrm>
              <a:off x="3552" y="3232"/>
              <a:ext cx="928" cy="927"/>
            </a:xfrm>
            <a:custGeom>
              <a:avLst/>
              <a:gdLst>
                <a:gd name="T0" fmla="*/ 799 w 853"/>
                <a:gd name="T1" fmla="*/ 852 h 852"/>
                <a:gd name="T2" fmla="*/ 799 w 853"/>
                <a:gd name="T3" fmla="*/ 820 h 852"/>
                <a:gd name="T4" fmla="*/ 853 w 853"/>
                <a:gd name="T5" fmla="*/ 820 h 852"/>
                <a:gd name="T6" fmla="*/ 849 w 853"/>
                <a:gd name="T7" fmla="*/ 758 h 852"/>
                <a:gd name="T8" fmla="*/ 847 w 853"/>
                <a:gd name="T9" fmla="*/ 696 h 852"/>
                <a:gd name="T10" fmla="*/ 844 w 853"/>
                <a:gd name="T11" fmla="*/ 637 h 852"/>
                <a:gd name="T12" fmla="*/ 841 w 853"/>
                <a:gd name="T13" fmla="*/ 580 h 852"/>
                <a:gd name="T14" fmla="*/ 838 w 853"/>
                <a:gd name="T15" fmla="*/ 521 h 852"/>
                <a:gd name="T16" fmla="*/ 833 w 853"/>
                <a:gd name="T17" fmla="*/ 462 h 852"/>
                <a:gd name="T18" fmla="*/ 830 w 853"/>
                <a:gd name="T19" fmla="*/ 403 h 852"/>
                <a:gd name="T20" fmla="*/ 825 w 853"/>
                <a:gd name="T21" fmla="*/ 346 h 852"/>
                <a:gd name="T22" fmla="*/ 822 w 853"/>
                <a:gd name="T23" fmla="*/ 287 h 852"/>
                <a:gd name="T24" fmla="*/ 817 w 853"/>
                <a:gd name="T25" fmla="*/ 228 h 852"/>
                <a:gd name="T26" fmla="*/ 815 w 853"/>
                <a:gd name="T27" fmla="*/ 181 h 852"/>
                <a:gd name="T28" fmla="*/ 812 w 853"/>
                <a:gd name="T29" fmla="*/ 134 h 852"/>
                <a:gd name="T30" fmla="*/ 822 w 853"/>
                <a:gd name="T31" fmla="*/ 95 h 852"/>
                <a:gd name="T32" fmla="*/ 792 w 853"/>
                <a:gd name="T33" fmla="*/ 73 h 852"/>
                <a:gd name="T34" fmla="*/ 710 w 853"/>
                <a:gd name="T35" fmla="*/ 52 h 852"/>
                <a:gd name="T36" fmla="*/ 700 w 853"/>
                <a:gd name="T37" fmla="*/ 30 h 852"/>
                <a:gd name="T38" fmla="*/ 630 w 853"/>
                <a:gd name="T39" fmla="*/ 15 h 852"/>
                <a:gd name="T40" fmla="*/ 591 w 853"/>
                <a:gd name="T41" fmla="*/ 38 h 852"/>
                <a:gd name="T42" fmla="*/ 552 w 853"/>
                <a:gd name="T43" fmla="*/ 62 h 852"/>
                <a:gd name="T44" fmla="*/ 556 w 853"/>
                <a:gd name="T45" fmla="*/ 146 h 852"/>
                <a:gd name="T46" fmla="*/ 504 w 853"/>
                <a:gd name="T47" fmla="*/ 181 h 852"/>
                <a:gd name="T48" fmla="*/ 443 w 853"/>
                <a:gd name="T49" fmla="*/ 151 h 852"/>
                <a:gd name="T50" fmla="*/ 382 w 853"/>
                <a:gd name="T51" fmla="*/ 121 h 852"/>
                <a:gd name="T52" fmla="*/ 322 w 853"/>
                <a:gd name="T53" fmla="*/ 104 h 852"/>
                <a:gd name="T54" fmla="*/ 296 w 853"/>
                <a:gd name="T55" fmla="*/ 47 h 852"/>
                <a:gd name="T56" fmla="*/ 238 w 853"/>
                <a:gd name="T57" fmla="*/ 34 h 852"/>
                <a:gd name="T58" fmla="*/ 180 w 853"/>
                <a:gd name="T59" fmla="*/ 20 h 852"/>
                <a:gd name="T60" fmla="*/ 103 w 853"/>
                <a:gd name="T61" fmla="*/ 0 h 852"/>
                <a:gd name="T62" fmla="*/ 100 w 853"/>
                <a:gd name="T63" fmla="*/ 50 h 852"/>
                <a:gd name="T64" fmla="*/ 66 w 853"/>
                <a:gd name="T65" fmla="*/ 80 h 852"/>
                <a:gd name="T66" fmla="*/ 33 w 853"/>
                <a:gd name="T67" fmla="*/ 110 h 852"/>
                <a:gd name="T68" fmla="*/ 33 w 853"/>
                <a:gd name="T69" fmla="*/ 161 h 852"/>
                <a:gd name="T70" fmla="*/ 4 w 853"/>
                <a:gd name="T71" fmla="*/ 183 h 852"/>
                <a:gd name="T72" fmla="*/ 0 w 853"/>
                <a:gd name="T73" fmla="*/ 199 h 852"/>
                <a:gd name="T74" fmla="*/ 23 w 853"/>
                <a:gd name="T75" fmla="*/ 272 h 852"/>
                <a:gd name="T76" fmla="*/ 26 w 853"/>
                <a:gd name="T77" fmla="*/ 343 h 852"/>
                <a:gd name="T78" fmla="*/ 27 w 853"/>
                <a:gd name="T79" fmla="*/ 415 h 852"/>
                <a:gd name="T80" fmla="*/ 3 w 853"/>
                <a:gd name="T81" fmla="*/ 438 h 852"/>
                <a:gd name="T82" fmla="*/ 37 w 853"/>
                <a:gd name="T83" fmla="*/ 490 h 852"/>
                <a:gd name="T84" fmla="*/ 59 w 853"/>
                <a:gd name="T85" fmla="*/ 542 h 852"/>
                <a:gd name="T86" fmla="*/ 121 w 853"/>
                <a:gd name="T87" fmla="*/ 553 h 852"/>
                <a:gd name="T88" fmla="*/ 144 w 853"/>
                <a:gd name="T89" fmla="*/ 602 h 852"/>
                <a:gd name="T90" fmla="*/ 221 w 853"/>
                <a:gd name="T91" fmla="*/ 620 h 852"/>
                <a:gd name="T92" fmla="*/ 266 w 853"/>
                <a:gd name="T93" fmla="*/ 658 h 852"/>
                <a:gd name="T94" fmla="*/ 306 w 853"/>
                <a:gd name="T95" fmla="*/ 635 h 852"/>
                <a:gd name="T96" fmla="*/ 360 w 853"/>
                <a:gd name="T97" fmla="*/ 603 h 852"/>
                <a:gd name="T98" fmla="*/ 414 w 853"/>
                <a:gd name="T99" fmla="*/ 634 h 852"/>
                <a:gd name="T100" fmla="*/ 469 w 853"/>
                <a:gd name="T101" fmla="*/ 665 h 852"/>
                <a:gd name="T102" fmla="*/ 524 w 853"/>
                <a:gd name="T103" fmla="*/ 696 h 852"/>
                <a:gd name="T104" fmla="*/ 579 w 853"/>
                <a:gd name="T105" fmla="*/ 727 h 852"/>
                <a:gd name="T106" fmla="*/ 634 w 853"/>
                <a:gd name="T107" fmla="*/ 758 h 852"/>
                <a:gd name="T108" fmla="*/ 689 w 853"/>
                <a:gd name="T109" fmla="*/ 789 h 852"/>
                <a:gd name="T110" fmla="*/ 744 w 853"/>
                <a:gd name="T111" fmla="*/ 820 h 852"/>
                <a:gd name="T112" fmla="*/ 799 w 853"/>
                <a:gd name="T113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53" h="852">
                  <a:moveTo>
                    <a:pt x="799" y="852"/>
                  </a:moveTo>
                  <a:lnTo>
                    <a:pt x="799" y="820"/>
                  </a:lnTo>
                  <a:lnTo>
                    <a:pt x="853" y="820"/>
                  </a:lnTo>
                  <a:lnTo>
                    <a:pt x="849" y="758"/>
                  </a:lnTo>
                  <a:lnTo>
                    <a:pt x="847" y="696"/>
                  </a:lnTo>
                  <a:lnTo>
                    <a:pt x="844" y="637"/>
                  </a:lnTo>
                  <a:lnTo>
                    <a:pt x="841" y="580"/>
                  </a:lnTo>
                  <a:lnTo>
                    <a:pt x="838" y="521"/>
                  </a:lnTo>
                  <a:lnTo>
                    <a:pt x="833" y="462"/>
                  </a:lnTo>
                  <a:lnTo>
                    <a:pt x="830" y="403"/>
                  </a:lnTo>
                  <a:lnTo>
                    <a:pt x="825" y="346"/>
                  </a:lnTo>
                  <a:lnTo>
                    <a:pt x="822" y="287"/>
                  </a:lnTo>
                  <a:lnTo>
                    <a:pt x="817" y="228"/>
                  </a:lnTo>
                  <a:lnTo>
                    <a:pt x="815" y="181"/>
                  </a:lnTo>
                  <a:lnTo>
                    <a:pt x="812" y="134"/>
                  </a:lnTo>
                  <a:lnTo>
                    <a:pt x="822" y="95"/>
                  </a:lnTo>
                  <a:lnTo>
                    <a:pt x="792" y="73"/>
                  </a:lnTo>
                  <a:lnTo>
                    <a:pt x="710" y="52"/>
                  </a:lnTo>
                  <a:lnTo>
                    <a:pt x="700" y="30"/>
                  </a:lnTo>
                  <a:lnTo>
                    <a:pt x="630" y="15"/>
                  </a:lnTo>
                  <a:lnTo>
                    <a:pt x="591" y="38"/>
                  </a:lnTo>
                  <a:lnTo>
                    <a:pt x="552" y="62"/>
                  </a:lnTo>
                  <a:lnTo>
                    <a:pt x="556" y="146"/>
                  </a:lnTo>
                  <a:lnTo>
                    <a:pt x="504" y="181"/>
                  </a:lnTo>
                  <a:lnTo>
                    <a:pt x="443" y="151"/>
                  </a:lnTo>
                  <a:lnTo>
                    <a:pt x="382" y="121"/>
                  </a:lnTo>
                  <a:lnTo>
                    <a:pt x="322" y="104"/>
                  </a:lnTo>
                  <a:lnTo>
                    <a:pt x="296" y="47"/>
                  </a:lnTo>
                  <a:lnTo>
                    <a:pt x="238" y="34"/>
                  </a:lnTo>
                  <a:lnTo>
                    <a:pt x="180" y="20"/>
                  </a:lnTo>
                  <a:lnTo>
                    <a:pt x="103" y="0"/>
                  </a:lnTo>
                  <a:lnTo>
                    <a:pt x="100" y="50"/>
                  </a:lnTo>
                  <a:lnTo>
                    <a:pt x="66" y="80"/>
                  </a:lnTo>
                  <a:lnTo>
                    <a:pt x="33" y="110"/>
                  </a:lnTo>
                  <a:lnTo>
                    <a:pt x="33" y="161"/>
                  </a:lnTo>
                  <a:lnTo>
                    <a:pt x="4" y="183"/>
                  </a:lnTo>
                  <a:lnTo>
                    <a:pt x="0" y="199"/>
                  </a:lnTo>
                  <a:lnTo>
                    <a:pt x="23" y="272"/>
                  </a:lnTo>
                  <a:lnTo>
                    <a:pt x="26" y="343"/>
                  </a:lnTo>
                  <a:lnTo>
                    <a:pt x="27" y="415"/>
                  </a:lnTo>
                  <a:lnTo>
                    <a:pt x="3" y="438"/>
                  </a:lnTo>
                  <a:lnTo>
                    <a:pt x="37" y="490"/>
                  </a:lnTo>
                  <a:lnTo>
                    <a:pt x="59" y="542"/>
                  </a:lnTo>
                  <a:lnTo>
                    <a:pt x="121" y="553"/>
                  </a:lnTo>
                  <a:lnTo>
                    <a:pt x="144" y="602"/>
                  </a:lnTo>
                  <a:lnTo>
                    <a:pt x="221" y="620"/>
                  </a:lnTo>
                  <a:lnTo>
                    <a:pt x="266" y="658"/>
                  </a:lnTo>
                  <a:lnTo>
                    <a:pt x="306" y="635"/>
                  </a:lnTo>
                  <a:lnTo>
                    <a:pt x="360" y="603"/>
                  </a:lnTo>
                  <a:lnTo>
                    <a:pt x="414" y="634"/>
                  </a:lnTo>
                  <a:lnTo>
                    <a:pt x="469" y="665"/>
                  </a:lnTo>
                  <a:lnTo>
                    <a:pt x="524" y="696"/>
                  </a:lnTo>
                  <a:lnTo>
                    <a:pt x="579" y="727"/>
                  </a:lnTo>
                  <a:lnTo>
                    <a:pt x="634" y="758"/>
                  </a:lnTo>
                  <a:lnTo>
                    <a:pt x="689" y="789"/>
                  </a:lnTo>
                  <a:lnTo>
                    <a:pt x="744" y="820"/>
                  </a:lnTo>
                  <a:lnTo>
                    <a:pt x="799" y="85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6" name="Freeform 26"/>
            <p:cNvSpPr>
              <a:spLocks/>
            </p:cNvSpPr>
            <p:nvPr/>
          </p:nvSpPr>
          <p:spPr bwMode="auto">
            <a:xfrm>
              <a:off x="2625" y="3786"/>
              <a:ext cx="634" cy="534"/>
            </a:xfrm>
            <a:custGeom>
              <a:avLst/>
              <a:gdLst>
                <a:gd name="T0" fmla="*/ 576 w 583"/>
                <a:gd name="T1" fmla="*/ 491 h 491"/>
                <a:gd name="T2" fmla="*/ 578 w 583"/>
                <a:gd name="T3" fmla="*/ 455 h 491"/>
                <a:gd name="T4" fmla="*/ 580 w 583"/>
                <a:gd name="T5" fmla="*/ 411 h 491"/>
                <a:gd name="T6" fmla="*/ 583 w 583"/>
                <a:gd name="T7" fmla="*/ 364 h 491"/>
                <a:gd name="T8" fmla="*/ 520 w 583"/>
                <a:gd name="T9" fmla="*/ 364 h 491"/>
                <a:gd name="T10" fmla="*/ 519 w 583"/>
                <a:gd name="T11" fmla="*/ 318 h 491"/>
                <a:gd name="T12" fmla="*/ 442 w 583"/>
                <a:gd name="T13" fmla="*/ 286 h 491"/>
                <a:gd name="T14" fmla="*/ 416 w 583"/>
                <a:gd name="T15" fmla="*/ 262 h 491"/>
                <a:gd name="T16" fmla="*/ 416 w 583"/>
                <a:gd name="T17" fmla="*/ 243 h 491"/>
                <a:gd name="T18" fmla="*/ 375 w 583"/>
                <a:gd name="T19" fmla="*/ 212 h 491"/>
                <a:gd name="T20" fmla="*/ 335 w 583"/>
                <a:gd name="T21" fmla="*/ 182 h 491"/>
                <a:gd name="T22" fmla="*/ 295 w 583"/>
                <a:gd name="T23" fmla="*/ 152 h 491"/>
                <a:gd name="T24" fmla="*/ 254 w 583"/>
                <a:gd name="T25" fmla="*/ 121 h 491"/>
                <a:gd name="T26" fmla="*/ 214 w 583"/>
                <a:gd name="T27" fmla="*/ 91 h 491"/>
                <a:gd name="T28" fmla="*/ 175 w 583"/>
                <a:gd name="T29" fmla="*/ 61 h 491"/>
                <a:gd name="T30" fmla="*/ 135 w 583"/>
                <a:gd name="T31" fmla="*/ 30 h 491"/>
                <a:gd name="T32" fmla="*/ 95 w 583"/>
                <a:gd name="T33" fmla="*/ 0 h 491"/>
                <a:gd name="T34" fmla="*/ 47 w 583"/>
                <a:gd name="T35" fmla="*/ 0 h 491"/>
                <a:gd name="T36" fmla="*/ 0 w 583"/>
                <a:gd name="T37" fmla="*/ 0 h 491"/>
                <a:gd name="T38" fmla="*/ 6 w 583"/>
                <a:gd name="T39" fmla="*/ 66 h 491"/>
                <a:gd name="T40" fmla="*/ 11 w 583"/>
                <a:gd name="T41" fmla="*/ 133 h 491"/>
                <a:gd name="T42" fmla="*/ 17 w 583"/>
                <a:gd name="T43" fmla="*/ 199 h 491"/>
                <a:gd name="T44" fmla="*/ 23 w 583"/>
                <a:gd name="T45" fmla="*/ 265 h 491"/>
                <a:gd name="T46" fmla="*/ 30 w 583"/>
                <a:gd name="T47" fmla="*/ 331 h 491"/>
                <a:gd name="T48" fmla="*/ 36 w 583"/>
                <a:gd name="T49" fmla="*/ 398 h 491"/>
                <a:gd name="T50" fmla="*/ 41 w 583"/>
                <a:gd name="T51" fmla="*/ 464 h 491"/>
                <a:gd name="T52" fmla="*/ 44 w 583"/>
                <a:gd name="T53" fmla="*/ 491 h 491"/>
                <a:gd name="T54" fmla="*/ 576 w 583"/>
                <a:gd name="T5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3" h="491">
                  <a:moveTo>
                    <a:pt x="576" y="491"/>
                  </a:moveTo>
                  <a:lnTo>
                    <a:pt x="578" y="455"/>
                  </a:lnTo>
                  <a:lnTo>
                    <a:pt x="580" y="411"/>
                  </a:lnTo>
                  <a:lnTo>
                    <a:pt x="583" y="364"/>
                  </a:lnTo>
                  <a:lnTo>
                    <a:pt x="520" y="364"/>
                  </a:lnTo>
                  <a:lnTo>
                    <a:pt x="519" y="318"/>
                  </a:lnTo>
                  <a:lnTo>
                    <a:pt x="442" y="286"/>
                  </a:lnTo>
                  <a:lnTo>
                    <a:pt x="416" y="262"/>
                  </a:lnTo>
                  <a:lnTo>
                    <a:pt x="416" y="243"/>
                  </a:lnTo>
                  <a:lnTo>
                    <a:pt x="375" y="212"/>
                  </a:lnTo>
                  <a:lnTo>
                    <a:pt x="335" y="182"/>
                  </a:lnTo>
                  <a:lnTo>
                    <a:pt x="295" y="152"/>
                  </a:lnTo>
                  <a:lnTo>
                    <a:pt x="254" y="121"/>
                  </a:lnTo>
                  <a:lnTo>
                    <a:pt x="214" y="91"/>
                  </a:lnTo>
                  <a:lnTo>
                    <a:pt x="175" y="61"/>
                  </a:lnTo>
                  <a:lnTo>
                    <a:pt x="135" y="30"/>
                  </a:lnTo>
                  <a:lnTo>
                    <a:pt x="95" y="0"/>
                  </a:lnTo>
                  <a:lnTo>
                    <a:pt x="47" y="0"/>
                  </a:lnTo>
                  <a:lnTo>
                    <a:pt x="0" y="0"/>
                  </a:lnTo>
                  <a:lnTo>
                    <a:pt x="6" y="66"/>
                  </a:lnTo>
                  <a:lnTo>
                    <a:pt x="11" y="133"/>
                  </a:lnTo>
                  <a:lnTo>
                    <a:pt x="17" y="199"/>
                  </a:lnTo>
                  <a:lnTo>
                    <a:pt x="23" y="265"/>
                  </a:lnTo>
                  <a:lnTo>
                    <a:pt x="30" y="331"/>
                  </a:lnTo>
                  <a:lnTo>
                    <a:pt x="36" y="398"/>
                  </a:lnTo>
                  <a:lnTo>
                    <a:pt x="41" y="464"/>
                  </a:lnTo>
                  <a:lnTo>
                    <a:pt x="44" y="491"/>
                  </a:lnTo>
                  <a:lnTo>
                    <a:pt x="576" y="49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7" name="Freeform 27"/>
            <p:cNvSpPr>
              <a:spLocks/>
            </p:cNvSpPr>
            <p:nvPr/>
          </p:nvSpPr>
          <p:spPr bwMode="auto">
            <a:xfrm>
              <a:off x="3814" y="3042"/>
              <a:ext cx="14" cy="10"/>
            </a:xfrm>
            <a:custGeom>
              <a:avLst/>
              <a:gdLst>
                <a:gd name="T0" fmla="*/ 13 w 13"/>
                <a:gd name="T1" fmla="*/ 6 h 9"/>
                <a:gd name="T2" fmla="*/ 7 w 13"/>
                <a:gd name="T3" fmla="*/ 9 h 9"/>
                <a:gd name="T4" fmla="*/ 0 w 13"/>
                <a:gd name="T5" fmla="*/ 0 h 9"/>
                <a:gd name="T6" fmla="*/ 13 w 13"/>
                <a:gd name="T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9">
                  <a:moveTo>
                    <a:pt x="13" y="6"/>
                  </a:moveTo>
                  <a:lnTo>
                    <a:pt x="7" y="9"/>
                  </a:lnTo>
                  <a:lnTo>
                    <a:pt x="0" y="0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8" name="Freeform 28"/>
            <p:cNvSpPr>
              <a:spLocks/>
            </p:cNvSpPr>
            <p:nvPr/>
          </p:nvSpPr>
          <p:spPr bwMode="auto">
            <a:xfrm>
              <a:off x="2006" y="3630"/>
              <a:ext cx="722" cy="690"/>
            </a:xfrm>
            <a:custGeom>
              <a:avLst/>
              <a:gdLst>
                <a:gd name="T0" fmla="*/ 34 w 663"/>
                <a:gd name="T1" fmla="*/ 634 h 634"/>
                <a:gd name="T2" fmla="*/ 36 w 663"/>
                <a:gd name="T3" fmla="*/ 627 h 634"/>
                <a:gd name="T4" fmla="*/ 51 w 663"/>
                <a:gd name="T5" fmla="*/ 554 h 634"/>
                <a:gd name="T6" fmla="*/ 33 w 663"/>
                <a:gd name="T7" fmla="*/ 492 h 634"/>
                <a:gd name="T8" fmla="*/ 38 w 663"/>
                <a:gd name="T9" fmla="*/ 428 h 634"/>
                <a:gd name="T10" fmla="*/ 3 w 663"/>
                <a:gd name="T11" fmla="*/ 391 h 634"/>
                <a:gd name="T12" fmla="*/ 0 w 663"/>
                <a:gd name="T13" fmla="*/ 407 h 634"/>
                <a:gd name="T14" fmla="*/ 6 w 663"/>
                <a:gd name="T15" fmla="*/ 371 h 634"/>
                <a:gd name="T16" fmla="*/ 60 w 663"/>
                <a:gd name="T17" fmla="*/ 371 h 634"/>
                <a:gd name="T18" fmla="*/ 113 w 663"/>
                <a:gd name="T19" fmla="*/ 371 h 634"/>
                <a:gd name="T20" fmla="*/ 166 w 663"/>
                <a:gd name="T21" fmla="*/ 371 h 634"/>
                <a:gd name="T22" fmla="*/ 219 w 663"/>
                <a:gd name="T23" fmla="*/ 371 h 634"/>
                <a:gd name="T24" fmla="*/ 220 w 663"/>
                <a:gd name="T25" fmla="*/ 320 h 634"/>
                <a:gd name="T26" fmla="*/ 221 w 663"/>
                <a:gd name="T27" fmla="*/ 267 h 634"/>
                <a:gd name="T28" fmla="*/ 275 w 663"/>
                <a:gd name="T29" fmla="*/ 240 h 634"/>
                <a:gd name="T30" fmla="*/ 277 w 663"/>
                <a:gd name="T31" fmla="*/ 161 h 634"/>
                <a:gd name="T32" fmla="*/ 279 w 663"/>
                <a:gd name="T33" fmla="*/ 81 h 634"/>
                <a:gd name="T34" fmla="*/ 324 w 663"/>
                <a:gd name="T35" fmla="*/ 81 h 634"/>
                <a:gd name="T36" fmla="*/ 368 w 663"/>
                <a:gd name="T37" fmla="*/ 81 h 634"/>
                <a:gd name="T38" fmla="*/ 412 w 663"/>
                <a:gd name="T39" fmla="*/ 81 h 634"/>
                <a:gd name="T40" fmla="*/ 457 w 663"/>
                <a:gd name="T41" fmla="*/ 81 h 634"/>
                <a:gd name="T42" fmla="*/ 458 w 663"/>
                <a:gd name="T43" fmla="*/ 0 h 634"/>
                <a:gd name="T44" fmla="*/ 510 w 663"/>
                <a:gd name="T45" fmla="*/ 36 h 634"/>
                <a:gd name="T46" fmla="*/ 561 w 663"/>
                <a:gd name="T47" fmla="*/ 72 h 634"/>
                <a:gd name="T48" fmla="*/ 612 w 663"/>
                <a:gd name="T49" fmla="*/ 108 h 634"/>
                <a:gd name="T50" fmla="*/ 663 w 663"/>
                <a:gd name="T51" fmla="*/ 143 h 634"/>
                <a:gd name="T52" fmla="*/ 615 w 663"/>
                <a:gd name="T53" fmla="*/ 143 h 634"/>
                <a:gd name="T54" fmla="*/ 568 w 663"/>
                <a:gd name="T55" fmla="*/ 143 h 634"/>
                <a:gd name="T56" fmla="*/ 574 w 663"/>
                <a:gd name="T57" fmla="*/ 209 h 634"/>
                <a:gd name="T58" fmla="*/ 579 w 663"/>
                <a:gd name="T59" fmla="*/ 276 h 634"/>
                <a:gd name="T60" fmla="*/ 585 w 663"/>
                <a:gd name="T61" fmla="*/ 342 h 634"/>
                <a:gd name="T62" fmla="*/ 591 w 663"/>
                <a:gd name="T63" fmla="*/ 408 h 634"/>
                <a:gd name="T64" fmla="*/ 598 w 663"/>
                <a:gd name="T65" fmla="*/ 474 h 634"/>
                <a:gd name="T66" fmla="*/ 604 w 663"/>
                <a:gd name="T67" fmla="*/ 541 h 634"/>
                <a:gd name="T68" fmla="*/ 609 w 663"/>
                <a:gd name="T69" fmla="*/ 607 h 634"/>
                <a:gd name="T70" fmla="*/ 612 w 663"/>
                <a:gd name="T71" fmla="*/ 634 h 634"/>
                <a:gd name="T72" fmla="*/ 34 w 663"/>
                <a:gd name="T73" fmla="*/ 634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3" h="634">
                  <a:moveTo>
                    <a:pt x="34" y="634"/>
                  </a:moveTo>
                  <a:lnTo>
                    <a:pt x="36" y="627"/>
                  </a:lnTo>
                  <a:lnTo>
                    <a:pt x="51" y="554"/>
                  </a:lnTo>
                  <a:lnTo>
                    <a:pt x="33" y="492"/>
                  </a:lnTo>
                  <a:lnTo>
                    <a:pt x="38" y="428"/>
                  </a:lnTo>
                  <a:lnTo>
                    <a:pt x="3" y="391"/>
                  </a:lnTo>
                  <a:lnTo>
                    <a:pt x="0" y="407"/>
                  </a:lnTo>
                  <a:lnTo>
                    <a:pt x="6" y="371"/>
                  </a:lnTo>
                  <a:lnTo>
                    <a:pt x="60" y="371"/>
                  </a:lnTo>
                  <a:lnTo>
                    <a:pt x="113" y="371"/>
                  </a:lnTo>
                  <a:lnTo>
                    <a:pt x="166" y="371"/>
                  </a:lnTo>
                  <a:lnTo>
                    <a:pt x="219" y="371"/>
                  </a:lnTo>
                  <a:lnTo>
                    <a:pt x="220" y="320"/>
                  </a:lnTo>
                  <a:lnTo>
                    <a:pt x="221" y="267"/>
                  </a:lnTo>
                  <a:lnTo>
                    <a:pt x="275" y="240"/>
                  </a:lnTo>
                  <a:lnTo>
                    <a:pt x="277" y="161"/>
                  </a:lnTo>
                  <a:lnTo>
                    <a:pt x="279" y="81"/>
                  </a:lnTo>
                  <a:lnTo>
                    <a:pt x="324" y="81"/>
                  </a:lnTo>
                  <a:lnTo>
                    <a:pt x="368" y="81"/>
                  </a:lnTo>
                  <a:lnTo>
                    <a:pt x="412" y="81"/>
                  </a:lnTo>
                  <a:lnTo>
                    <a:pt x="457" y="81"/>
                  </a:lnTo>
                  <a:lnTo>
                    <a:pt x="458" y="0"/>
                  </a:lnTo>
                  <a:lnTo>
                    <a:pt x="510" y="36"/>
                  </a:lnTo>
                  <a:lnTo>
                    <a:pt x="561" y="72"/>
                  </a:lnTo>
                  <a:lnTo>
                    <a:pt x="612" y="108"/>
                  </a:lnTo>
                  <a:lnTo>
                    <a:pt x="663" y="143"/>
                  </a:lnTo>
                  <a:lnTo>
                    <a:pt x="615" y="143"/>
                  </a:lnTo>
                  <a:lnTo>
                    <a:pt x="568" y="143"/>
                  </a:lnTo>
                  <a:lnTo>
                    <a:pt x="574" y="209"/>
                  </a:lnTo>
                  <a:lnTo>
                    <a:pt x="579" y="276"/>
                  </a:lnTo>
                  <a:lnTo>
                    <a:pt x="585" y="342"/>
                  </a:lnTo>
                  <a:lnTo>
                    <a:pt x="591" y="408"/>
                  </a:lnTo>
                  <a:lnTo>
                    <a:pt x="598" y="474"/>
                  </a:lnTo>
                  <a:lnTo>
                    <a:pt x="604" y="541"/>
                  </a:lnTo>
                  <a:lnTo>
                    <a:pt x="609" y="607"/>
                  </a:lnTo>
                  <a:lnTo>
                    <a:pt x="612" y="634"/>
                  </a:lnTo>
                  <a:lnTo>
                    <a:pt x="34" y="63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69" name="Freeform 29"/>
            <p:cNvSpPr>
              <a:spLocks/>
            </p:cNvSpPr>
            <p:nvPr/>
          </p:nvSpPr>
          <p:spPr bwMode="auto">
            <a:xfrm>
              <a:off x="3251" y="3887"/>
              <a:ext cx="698" cy="433"/>
            </a:xfrm>
            <a:custGeom>
              <a:avLst/>
              <a:gdLst>
                <a:gd name="T0" fmla="*/ 0 w 641"/>
                <a:gd name="T1" fmla="*/ 398 h 398"/>
                <a:gd name="T2" fmla="*/ 2 w 641"/>
                <a:gd name="T3" fmla="*/ 362 h 398"/>
                <a:gd name="T4" fmla="*/ 4 w 641"/>
                <a:gd name="T5" fmla="*/ 318 h 398"/>
                <a:gd name="T6" fmla="*/ 7 w 641"/>
                <a:gd name="T7" fmla="*/ 271 h 398"/>
                <a:gd name="T8" fmla="*/ 49 w 641"/>
                <a:gd name="T9" fmla="*/ 262 h 398"/>
                <a:gd name="T10" fmla="*/ 91 w 641"/>
                <a:gd name="T11" fmla="*/ 253 h 398"/>
                <a:gd name="T12" fmla="*/ 135 w 641"/>
                <a:gd name="T13" fmla="*/ 209 h 398"/>
                <a:gd name="T14" fmla="*/ 178 w 641"/>
                <a:gd name="T15" fmla="*/ 165 h 398"/>
                <a:gd name="T16" fmla="*/ 239 w 641"/>
                <a:gd name="T17" fmla="*/ 124 h 398"/>
                <a:gd name="T18" fmla="*/ 299 w 641"/>
                <a:gd name="T19" fmla="*/ 82 h 398"/>
                <a:gd name="T20" fmla="*/ 360 w 641"/>
                <a:gd name="T21" fmla="*/ 41 h 398"/>
                <a:gd name="T22" fmla="*/ 420 w 641"/>
                <a:gd name="T23" fmla="*/ 0 h 398"/>
                <a:gd name="T24" fmla="*/ 497 w 641"/>
                <a:gd name="T25" fmla="*/ 18 h 398"/>
                <a:gd name="T26" fmla="*/ 542 w 641"/>
                <a:gd name="T27" fmla="*/ 56 h 398"/>
                <a:gd name="T28" fmla="*/ 582 w 641"/>
                <a:gd name="T29" fmla="*/ 33 h 398"/>
                <a:gd name="T30" fmla="*/ 583 w 641"/>
                <a:gd name="T31" fmla="*/ 32 h 398"/>
                <a:gd name="T32" fmla="*/ 590 w 641"/>
                <a:gd name="T33" fmla="*/ 79 h 398"/>
                <a:gd name="T34" fmla="*/ 595 w 641"/>
                <a:gd name="T35" fmla="*/ 125 h 398"/>
                <a:gd name="T36" fmla="*/ 641 w 641"/>
                <a:gd name="T37" fmla="*/ 197 h 398"/>
                <a:gd name="T38" fmla="*/ 628 w 641"/>
                <a:gd name="T39" fmla="*/ 223 h 398"/>
                <a:gd name="T40" fmla="*/ 625 w 641"/>
                <a:gd name="T41" fmla="*/ 270 h 398"/>
                <a:gd name="T42" fmla="*/ 623 w 641"/>
                <a:gd name="T43" fmla="*/ 318 h 398"/>
                <a:gd name="T44" fmla="*/ 621 w 641"/>
                <a:gd name="T45" fmla="*/ 365 h 398"/>
                <a:gd name="T46" fmla="*/ 618 w 641"/>
                <a:gd name="T47" fmla="*/ 398 h 398"/>
                <a:gd name="T48" fmla="*/ 0 w 641"/>
                <a:gd name="T4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1" h="398">
                  <a:moveTo>
                    <a:pt x="0" y="398"/>
                  </a:moveTo>
                  <a:lnTo>
                    <a:pt x="2" y="362"/>
                  </a:lnTo>
                  <a:lnTo>
                    <a:pt x="4" y="318"/>
                  </a:lnTo>
                  <a:lnTo>
                    <a:pt x="7" y="271"/>
                  </a:lnTo>
                  <a:lnTo>
                    <a:pt x="49" y="262"/>
                  </a:lnTo>
                  <a:lnTo>
                    <a:pt x="91" y="253"/>
                  </a:lnTo>
                  <a:lnTo>
                    <a:pt x="135" y="209"/>
                  </a:lnTo>
                  <a:lnTo>
                    <a:pt x="178" y="165"/>
                  </a:lnTo>
                  <a:lnTo>
                    <a:pt x="239" y="124"/>
                  </a:lnTo>
                  <a:lnTo>
                    <a:pt x="299" y="82"/>
                  </a:lnTo>
                  <a:lnTo>
                    <a:pt x="360" y="41"/>
                  </a:lnTo>
                  <a:lnTo>
                    <a:pt x="420" y="0"/>
                  </a:lnTo>
                  <a:lnTo>
                    <a:pt x="497" y="18"/>
                  </a:lnTo>
                  <a:lnTo>
                    <a:pt x="542" y="56"/>
                  </a:lnTo>
                  <a:lnTo>
                    <a:pt x="582" y="33"/>
                  </a:lnTo>
                  <a:lnTo>
                    <a:pt x="583" y="32"/>
                  </a:lnTo>
                  <a:lnTo>
                    <a:pt x="590" y="79"/>
                  </a:lnTo>
                  <a:lnTo>
                    <a:pt x="595" y="125"/>
                  </a:lnTo>
                  <a:lnTo>
                    <a:pt x="641" y="197"/>
                  </a:lnTo>
                  <a:lnTo>
                    <a:pt x="628" y="223"/>
                  </a:lnTo>
                  <a:lnTo>
                    <a:pt x="625" y="270"/>
                  </a:lnTo>
                  <a:lnTo>
                    <a:pt x="623" y="318"/>
                  </a:lnTo>
                  <a:lnTo>
                    <a:pt x="621" y="365"/>
                  </a:lnTo>
                  <a:lnTo>
                    <a:pt x="618" y="398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0" name="Freeform 30"/>
            <p:cNvSpPr>
              <a:spLocks/>
            </p:cNvSpPr>
            <p:nvPr/>
          </p:nvSpPr>
          <p:spPr bwMode="auto">
            <a:xfrm>
              <a:off x="3434" y="2956"/>
              <a:ext cx="230" cy="475"/>
            </a:xfrm>
            <a:custGeom>
              <a:avLst/>
              <a:gdLst>
                <a:gd name="T0" fmla="*/ 141 w 211"/>
                <a:gd name="T1" fmla="*/ 414 h 436"/>
                <a:gd name="T2" fmla="*/ 112 w 211"/>
                <a:gd name="T3" fmla="*/ 436 h 436"/>
                <a:gd name="T4" fmla="*/ 97 w 211"/>
                <a:gd name="T5" fmla="*/ 378 h 436"/>
                <a:gd name="T6" fmla="*/ 83 w 211"/>
                <a:gd name="T7" fmla="*/ 320 h 436"/>
                <a:gd name="T8" fmla="*/ 43 w 211"/>
                <a:gd name="T9" fmla="*/ 274 h 436"/>
                <a:gd name="T10" fmla="*/ 0 w 211"/>
                <a:gd name="T11" fmla="*/ 215 h 436"/>
                <a:gd name="T12" fmla="*/ 23 w 211"/>
                <a:gd name="T13" fmla="*/ 168 h 436"/>
                <a:gd name="T14" fmla="*/ 45 w 211"/>
                <a:gd name="T15" fmla="*/ 122 h 436"/>
                <a:gd name="T16" fmla="*/ 40 w 211"/>
                <a:gd name="T17" fmla="*/ 38 h 436"/>
                <a:gd name="T18" fmla="*/ 52 w 211"/>
                <a:gd name="T19" fmla="*/ 20 h 436"/>
                <a:gd name="T20" fmla="*/ 111 w 211"/>
                <a:gd name="T21" fmla="*/ 0 h 436"/>
                <a:gd name="T22" fmla="*/ 131 w 211"/>
                <a:gd name="T23" fmla="*/ 12 h 436"/>
                <a:gd name="T24" fmla="*/ 145 w 211"/>
                <a:gd name="T25" fmla="*/ 32 h 436"/>
                <a:gd name="T26" fmla="*/ 176 w 211"/>
                <a:gd name="T27" fmla="*/ 13 h 436"/>
                <a:gd name="T28" fmla="*/ 152 w 211"/>
                <a:gd name="T29" fmla="*/ 79 h 436"/>
                <a:gd name="T30" fmla="*/ 184 w 211"/>
                <a:gd name="T31" fmla="*/ 124 h 436"/>
                <a:gd name="T32" fmla="*/ 158 w 211"/>
                <a:gd name="T33" fmla="*/ 162 h 436"/>
                <a:gd name="T34" fmla="*/ 131 w 211"/>
                <a:gd name="T35" fmla="*/ 200 h 436"/>
                <a:gd name="T36" fmla="*/ 177 w 211"/>
                <a:gd name="T37" fmla="*/ 229 h 436"/>
                <a:gd name="T38" fmla="*/ 211 w 211"/>
                <a:gd name="T39" fmla="*/ 253 h 436"/>
                <a:gd name="T40" fmla="*/ 208 w 211"/>
                <a:gd name="T41" fmla="*/ 303 h 436"/>
                <a:gd name="T42" fmla="*/ 174 w 211"/>
                <a:gd name="T43" fmla="*/ 333 h 436"/>
                <a:gd name="T44" fmla="*/ 141 w 211"/>
                <a:gd name="T45" fmla="*/ 363 h 436"/>
                <a:gd name="T46" fmla="*/ 141 w 211"/>
                <a:gd name="T47" fmla="*/ 41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1" h="436">
                  <a:moveTo>
                    <a:pt x="141" y="414"/>
                  </a:moveTo>
                  <a:lnTo>
                    <a:pt x="112" y="436"/>
                  </a:lnTo>
                  <a:lnTo>
                    <a:pt x="97" y="378"/>
                  </a:lnTo>
                  <a:lnTo>
                    <a:pt x="83" y="320"/>
                  </a:lnTo>
                  <a:lnTo>
                    <a:pt x="43" y="274"/>
                  </a:lnTo>
                  <a:lnTo>
                    <a:pt x="0" y="215"/>
                  </a:lnTo>
                  <a:lnTo>
                    <a:pt x="23" y="168"/>
                  </a:lnTo>
                  <a:lnTo>
                    <a:pt x="45" y="122"/>
                  </a:lnTo>
                  <a:lnTo>
                    <a:pt x="40" y="38"/>
                  </a:lnTo>
                  <a:lnTo>
                    <a:pt x="52" y="20"/>
                  </a:lnTo>
                  <a:lnTo>
                    <a:pt x="111" y="0"/>
                  </a:lnTo>
                  <a:lnTo>
                    <a:pt x="131" y="12"/>
                  </a:lnTo>
                  <a:lnTo>
                    <a:pt x="145" y="32"/>
                  </a:lnTo>
                  <a:lnTo>
                    <a:pt x="176" y="13"/>
                  </a:lnTo>
                  <a:lnTo>
                    <a:pt x="152" y="79"/>
                  </a:lnTo>
                  <a:lnTo>
                    <a:pt x="184" y="124"/>
                  </a:lnTo>
                  <a:lnTo>
                    <a:pt x="158" y="162"/>
                  </a:lnTo>
                  <a:lnTo>
                    <a:pt x="131" y="200"/>
                  </a:lnTo>
                  <a:lnTo>
                    <a:pt x="177" y="229"/>
                  </a:lnTo>
                  <a:lnTo>
                    <a:pt x="211" y="253"/>
                  </a:lnTo>
                  <a:lnTo>
                    <a:pt x="208" y="303"/>
                  </a:lnTo>
                  <a:lnTo>
                    <a:pt x="174" y="333"/>
                  </a:lnTo>
                  <a:lnTo>
                    <a:pt x="141" y="363"/>
                  </a:lnTo>
                  <a:lnTo>
                    <a:pt x="141" y="41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1" name="Freeform 31"/>
            <p:cNvSpPr>
              <a:spLocks/>
            </p:cNvSpPr>
            <p:nvPr/>
          </p:nvSpPr>
          <p:spPr bwMode="auto">
            <a:xfrm>
              <a:off x="5461" y="1823"/>
              <a:ext cx="779" cy="842"/>
            </a:xfrm>
            <a:custGeom>
              <a:avLst/>
              <a:gdLst>
                <a:gd name="T0" fmla="*/ 265 w 716"/>
                <a:gd name="T1" fmla="*/ 443 h 773"/>
                <a:gd name="T2" fmla="*/ 223 w 716"/>
                <a:gd name="T3" fmla="*/ 439 h 773"/>
                <a:gd name="T4" fmla="*/ 161 w 716"/>
                <a:gd name="T5" fmla="*/ 468 h 773"/>
                <a:gd name="T6" fmla="*/ 155 w 716"/>
                <a:gd name="T7" fmla="*/ 471 h 773"/>
                <a:gd name="T8" fmla="*/ 116 w 716"/>
                <a:gd name="T9" fmla="*/ 412 h 773"/>
                <a:gd name="T10" fmla="*/ 57 w 716"/>
                <a:gd name="T11" fmla="*/ 365 h 773"/>
                <a:gd name="T12" fmla="*/ 0 w 716"/>
                <a:gd name="T13" fmla="*/ 321 h 773"/>
                <a:gd name="T14" fmla="*/ 9 w 716"/>
                <a:gd name="T15" fmla="*/ 253 h 773"/>
                <a:gd name="T16" fmla="*/ 15 w 716"/>
                <a:gd name="T17" fmla="*/ 187 h 773"/>
                <a:gd name="T18" fmla="*/ 73 w 716"/>
                <a:gd name="T19" fmla="*/ 211 h 773"/>
                <a:gd name="T20" fmla="*/ 83 w 716"/>
                <a:gd name="T21" fmla="*/ 186 h 773"/>
                <a:gd name="T22" fmla="*/ 119 w 716"/>
                <a:gd name="T23" fmla="*/ 159 h 773"/>
                <a:gd name="T24" fmla="*/ 155 w 716"/>
                <a:gd name="T25" fmla="*/ 132 h 773"/>
                <a:gd name="T26" fmla="*/ 225 w 716"/>
                <a:gd name="T27" fmla="*/ 130 h 773"/>
                <a:gd name="T28" fmla="*/ 290 w 716"/>
                <a:gd name="T29" fmla="*/ 159 h 773"/>
                <a:gd name="T30" fmla="*/ 356 w 716"/>
                <a:gd name="T31" fmla="*/ 189 h 773"/>
                <a:gd name="T32" fmla="*/ 427 w 716"/>
                <a:gd name="T33" fmla="*/ 185 h 773"/>
                <a:gd name="T34" fmla="*/ 521 w 716"/>
                <a:gd name="T35" fmla="*/ 183 h 773"/>
                <a:gd name="T36" fmla="*/ 616 w 716"/>
                <a:gd name="T37" fmla="*/ 198 h 773"/>
                <a:gd name="T38" fmla="*/ 624 w 716"/>
                <a:gd name="T39" fmla="*/ 181 h 773"/>
                <a:gd name="T40" fmla="*/ 572 w 716"/>
                <a:gd name="T41" fmla="*/ 120 h 773"/>
                <a:gd name="T42" fmla="*/ 595 w 716"/>
                <a:gd name="T43" fmla="*/ 52 h 773"/>
                <a:gd name="T44" fmla="*/ 639 w 716"/>
                <a:gd name="T45" fmla="*/ 53 h 773"/>
                <a:gd name="T46" fmla="*/ 580 w 716"/>
                <a:gd name="T47" fmla="*/ 24 h 773"/>
                <a:gd name="T48" fmla="*/ 642 w 716"/>
                <a:gd name="T49" fmla="*/ 14 h 773"/>
                <a:gd name="T50" fmla="*/ 705 w 716"/>
                <a:gd name="T51" fmla="*/ 4 h 773"/>
                <a:gd name="T52" fmla="*/ 716 w 716"/>
                <a:gd name="T53" fmla="*/ 0 h 773"/>
                <a:gd name="T54" fmla="*/ 716 w 716"/>
                <a:gd name="T55" fmla="*/ 549 h 773"/>
                <a:gd name="T56" fmla="*/ 698 w 716"/>
                <a:gd name="T57" fmla="*/ 539 h 773"/>
                <a:gd name="T58" fmla="*/ 632 w 716"/>
                <a:gd name="T59" fmla="*/ 506 h 773"/>
                <a:gd name="T60" fmla="*/ 571 w 716"/>
                <a:gd name="T61" fmla="*/ 529 h 773"/>
                <a:gd name="T62" fmla="*/ 509 w 716"/>
                <a:gd name="T63" fmla="*/ 552 h 773"/>
                <a:gd name="T64" fmla="*/ 524 w 716"/>
                <a:gd name="T65" fmla="*/ 607 h 773"/>
                <a:gd name="T66" fmla="*/ 538 w 716"/>
                <a:gd name="T67" fmla="*/ 663 h 773"/>
                <a:gd name="T68" fmla="*/ 551 w 716"/>
                <a:gd name="T69" fmla="*/ 718 h 773"/>
                <a:gd name="T70" fmla="*/ 565 w 716"/>
                <a:gd name="T71" fmla="*/ 773 h 773"/>
                <a:gd name="T72" fmla="*/ 505 w 716"/>
                <a:gd name="T73" fmla="*/ 755 h 773"/>
                <a:gd name="T74" fmla="*/ 447 w 716"/>
                <a:gd name="T75" fmla="*/ 738 h 773"/>
                <a:gd name="T76" fmla="*/ 454 w 716"/>
                <a:gd name="T77" fmla="*/ 695 h 773"/>
                <a:gd name="T78" fmla="*/ 365 w 716"/>
                <a:gd name="T79" fmla="*/ 695 h 773"/>
                <a:gd name="T80" fmla="*/ 323 w 716"/>
                <a:gd name="T81" fmla="*/ 678 h 773"/>
                <a:gd name="T82" fmla="*/ 303 w 716"/>
                <a:gd name="T83" fmla="*/ 666 h 773"/>
                <a:gd name="T84" fmla="*/ 258 w 716"/>
                <a:gd name="T85" fmla="*/ 606 h 773"/>
                <a:gd name="T86" fmla="*/ 232 w 716"/>
                <a:gd name="T87" fmla="*/ 588 h 773"/>
                <a:gd name="T88" fmla="*/ 289 w 716"/>
                <a:gd name="T89" fmla="*/ 584 h 773"/>
                <a:gd name="T90" fmla="*/ 266 w 716"/>
                <a:gd name="T91" fmla="*/ 563 h 773"/>
                <a:gd name="T92" fmla="*/ 295 w 716"/>
                <a:gd name="T93" fmla="*/ 537 h 773"/>
                <a:gd name="T94" fmla="*/ 358 w 716"/>
                <a:gd name="T95" fmla="*/ 537 h 773"/>
                <a:gd name="T96" fmla="*/ 342 w 716"/>
                <a:gd name="T97" fmla="*/ 514 h 773"/>
                <a:gd name="T98" fmla="*/ 330 w 716"/>
                <a:gd name="T99" fmla="*/ 445 h 773"/>
                <a:gd name="T100" fmla="*/ 265 w 716"/>
                <a:gd name="T101" fmla="*/ 443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6" h="773">
                  <a:moveTo>
                    <a:pt x="265" y="443"/>
                  </a:moveTo>
                  <a:lnTo>
                    <a:pt x="223" y="439"/>
                  </a:lnTo>
                  <a:lnTo>
                    <a:pt x="161" y="468"/>
                  </a:lnTo>
                  <a:lnTo>
                    <a:pt x="155" y="471"/>
                  </a:lnTo>
                  <a:lnTo>
                    <a:pt x="116" y="412"/>
                  </a:lnTo>
                  <a:lnTo>
                    <a:pt x="57" y="365"/>
                  </a:lnTo>
                  <a:lnTo>
                    <a:pt x="0" y="321"/>
                  </a:lnTo>
                  <a:lnTo>
                    <a:pt x="9" y="253"/>
                  </a:lnTo>
                  <a:lnTo>
                    <a:pt x="15" y="187"/>
                  </a:lnTo>
                  <a:lnTo>
                    <a:pt x="73" y="211"/>
                  </a:lnTo>
                  <a:lnTo>
                    <a:pt x="83" y="186"/>
                  </a:lnTo>
                  <a:lnTo>
                    <a:pt x="119" y="159"/>
                  </a:lnTo>
                  <a:lnTo>
                    <a:pt x="155" y="132"/>
                  </a:lnTo>
                  <a:lnTo>
                    <a:pt x="225" y="130"/>
                  </a:lnTo>
                  <a:lnTo>
                    <a:pt x="290" y="159"/>
                  </a:lnTo>
                  <a:lnTo>
                    <a:pt x="356" y="189"/>
                  </a:lnTo>
                  <a:lnTo>
                    <a:pt x="427" y="185"/>
                  </a:lnTo>
                  <a:lnTo>
                    <a:pt x="521" y="183"/>
                  </a:lnTo>
                  <a:lnTo>
                    <a:pt x="616" y="198"/>
                  </a:lnTo>
                  <a:lnTo>
                    <a:pt x="624" y="181"/>
                  </a:lnTo>
                  <a:lnTo>
                    <a:pt x="572" y="120"/>
                  </a:lnTo>
                  <a:lnTo>
                    <a:pt x="595" y="52"/>
                  </a:lnTo>
                  <a:lnTo>
                    <a:pt x="639" y="53"/>
                  </a:lnTo>
                  <a:lnTo>
                    <a:pt x="580" y="24"/>
                  </a:lnTo>
                  <a:lnTo>
                    <a:pt x="642" y="14"/>
                  </a:lnTo>
                  <a:lnTo>
                    <a:pt x="705" y="4"/>
                  </a:lnTo>
                  <a:lnTo>
                    <a:pt x="716" y="0"/>
                  </a:lnTo>
                  <a:lnTo>
                    <a:pt x="716" y="549"/>
                  </a:lnTo>
                  <a:lnTo>
                    <a:pt x="698" y="539"/>
                  </a:lnTo>
                  <a:lnTo>
                    <a:pt x="632" y="506"/>
                  </a:lnTo>
                  <a:lnTo>
                    <a:pt x="571" y="529"/>
                  </a:lnTo>
                  <a:lnTo>
                    <a:pt x="509" y="552"/>
                  </a:lnTo>
                  <a:lnTo>
                    <a:pt x="524" y="607"/>
                  </a:lnTo>
                  <a:lnTo>
                    <a:pt x="538" y="663"/>
                  </a:lnTo>
                  <a:lnTo>
                    <a:pt x="551" y="718"/>
                  </a:lnTo>
                  <a:lnTo>
                    <a:pt x="565" y="773"/>
                  </a:lnTo>
                  <a:lnTo>
                    <a:pt x="505" y="755"/>
                  </a:lnTo>
                  <a:lnTo>
                    <a:pt x="447" y="738"/>
                  </a:lnTo>
                  <a:lnTo>
                    <a:pt x="454" y="695"/>
                  </a:lnTo>
                  <a:lnTo>
                    <a:pt x="365" y="695"/>
                  </a:lnTo>
                  <a:lnTo>
                    <a:pt x="323" y="678"/>
                  </a:lnTo>
                  <a:lnTo>
                    <a:pt x="303" y="666"/>
                  </a:lnTo>
                  <a:lnTo>
                    <a:pt x="258" y="606"/>
                  </a:lnTo>
                  <a:lnTo>
                    <a:pt x="232" y="588"/>
                  </a:lnTo>
                  <a:lnTo>
                    <a:pt x="289" y="584"/>
                  </a:lnTo>
                  <a:lnTo>
                    <a:pt x="266" y="563"/>
                  </a:lnTo>
                  <a:lnTo>
                    <a:pt x="295" y="537"/>
                  </a:lnTo>
                  <a:lnTo>
                    <a:pt x="358" y="537"/>
                  </a:lnTo>
                  <a:lnTo>
                    <a:pt x="342" y="514"/>
                  </a:lnTo>
                  <a:lnTo>
                    <a:pt x="330" y="445"/>
                  </a:lnTo>
                  <a:lnTo>
                    <a:pt x="265" y="44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2" name="Freeform 32"/>
            <p:cNvSpPr>
              <a:spLocks/>
            </p:cNvSpPr>
            <p:nvPr/>
          </p:nvSpPr>
          <p:spPr bwMode="auto">
            <a:xfrm>
              <a:off x="5132" y="2500"/>
              <a:ext cx="455" cy="173"/>
            </a:xfrm>
            <a:custGeom>
              <a:avLst/>
              <a:gdLst>
                <a:gd name="T0" fmla="*/ 83 w 418"/>
                <a:gd name="T1" fmla="*/ 57 h 159"/>
                <a:gd name="T2" fmla="*/ 0 w 418"/>
                <a:gd name="T3" fmla="*/ 6 h 159"/>
                <a:gd name="T4" fmla="*/ 4 w 418"/>
                <a:gd name="T5" fmla="*/ 0 h 159"/>
                <a:gd name="T6" fmla="*/ 61 w 418"/>
                <a:gd name="T7" fmla="*/ 5 h 159"/>
                <a:gd name="T8" fmla="*/ 116 w 418"/>
                <a:gd name="T9" fmla="*/ 8 h 159"/>
                <a:gd name="T10" fmla="*/ 191 w 418"/>
                <a:gd name="T11" fmla="*/ 38 h 159"/>
                <a:gd name="T12" fmla="*/ 266 w 418"/>
                <a:gd name="T13" fmla="*/ 68 h 159"/>
                <a:gd name="T14" fmla="*/ 342 w 418"/>
                <a:gd name="T15" fmla="*/ 98 h 159"/>
                <a:gd name="T16" fmla="*/ 418 w 418"/>
                <a:gd name="T17" fmla="*/ 128 h 159"/>
                <a:gd name="T18" fmla="*/ 400 w 418"/>
                <a:gd name="T19" fmla="*/ 159 h 159"/>
                <a:gd name="T20" fmla="*/ 351 w 418"/>
                <a:gd name="T21" fmla="*/ 151 h 159"/>
                <a:gd name="T22" fmla="*/ 277 w 418"/>
                <a:gd name="T23" fmla="*/ 150 h 159"/>
                <a:gd name="T24" fmla="*/ 203 w 418"/>
                <a:gd name="T25" fmla="*/ 149 h 159"/>
                <a:gd name="T26" fmla="*/ 137 w 418"/>
                <a:gd name="T27" fmla="*/ 155 h 159"/>
                <a:gd name="T28" fmla="*/ 135 w 418"/>
                <a:gd name="T29" fmla="*/ 108 h 159"/>
                <a:gd name="T30" fmla="*/ 83 w 418"/>
                <a:gd name="T31" fmla="*/ 5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8" h="159">
                  <a:moveTo>
                    <a:pt x="83" y="57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61" y="5"/>
                  </a:lnTo>
                  <a:lnTo>
                    <a:pt x="116" y="8"/>
                  </a:lnTo>
                  <a:lnTo>
                    <a:pt x="191" y="38"/>
                  </a:lnTo>
                  <a:lnTo>
                    <a:pt x="266" y="68"/>
                  </a:lnTo>
                  <a:lnTo>
                    <a:pt x="342" y="98"/>
                  </a:lnTo>
                  <a:lnTo>
                    <a:pt x="418" y="128"/>
                  </a:lnTo>
                  <a:lnTo>
                    <a:pt x="400" y="159"/>
                  </a:lnTo>
                  <a:lnTo>
                    <a:pt x="351" y="151"/>
                  </a:lnTo>
                  <a:lnTo>
                    <a:pt x="277" y="150"/>
                  </a:lnTo>
                  <a:lnTo>
                    <a:pt x="203" y="149"/>
                  </a:lnTo>
                  <a:lnTo>
                    <a:pt x="137" y="155"/>
                  </a:lnTo>
                  <a:lnTo>
                    <a:pt x="135" y="108"/>
                  </a:lnTo>
                  <a:lnTo>
                    <a:pt x="83" y="5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3" name="Freeform 33"/>
            <p:cNvSpPr>
              <a:spLocks/>
            </p:cNvSpPr>
            <p:nvPr/>
          </p:nvSpPr>
          <p:spPr bwMode="auto">
            <a:xfrm>
              <a:off x="5858" y="2580"/>
              <a:ext cx="382" cy="370"/>
            </a:xfrm>
            <a:custGeom>
              <a:avLst/>
              <a:gdLst>
                <a:gd name="T0" fmla="*/ 351 w 351"/>
                <a:gd name="T1" fmla="*/ 302 h 340"/>
                <a:gd name="T2" fmla="*/ 312 w 351"/>
                <a:gd name="T3" fmla="*/ 288 h 340"/>
                <a:gd name="T4" fmla="*/ 264 w 351"/>
                <a:gd name="T5" fmla="*/ 293 h 340"/>
                <a:gd name="T6" fmla="*/ 205 w 351"/>
                <a:gd name="T7" fmla="*/ 302 h 340"/>
                <a:gd name="T8" fmla="*/ 167 w 351"/>
                <a:gd name="T9" fmla="*/ 340 h 340"/>
                <a:gd name="T10" fmla="*/ 150 w 351"/>
                <a:gd name="T11" fmla="*/ 339 h 340"/>
                <a:gd name="T12" fmla="*/ 136 w 351"/>
                <a:gd name="T13" fmla="*/ 287 h 340"/>
                <a:gd name="T14" fmla="*/ 122 w 351"/>
                <a:gd name="T15" fmla="*/ 234 h 340"/>
                <a:gd name="T16" fmla="*/ 90 w 351"/>
                <a:gd name="T17" fmla="*/ 213 h 340"/>
                <a:gd name="T18" fmla="*/ 86 w 351"/>
                <a:gd name="T19" fmla="*/ 217 h 340"/>
                <a:gd name="T20" fmla="*/ 98 w 351"/>
                <a:gd name="T21" fmla="*/ 203 h 340"/>
                <a:gd name="T22" fmla="*/ 103 w 351"/>
                <a:gd name="T23" fmla="*/ 198 h 340"/>
                <a:gd name="T24" fmla="*/ 90 w 351"/>
                <a:gd name="T25" fmla="*/ 174 h 340"/>
                <a:gd name="T26" fmla="*/ 68 w 351"/>
                <a:gd name="T27" fmla="*/ 181 h 340"/>
                <a:gd name="T28" fmla="*/ 67 w 351"/>
                <a:gd name="T29" fmla="*/ 182 h 340"/>
                <a:gd name="T30" fmla="*/ 52 w 351"/>
                <a:gd name="T31" fmla="*/ 121 h 340"/>
                <a:gd name="T32" fmla="*/ 57 w 351"/>
                <a:gd name="T33" fmla="*/ 116 h 340"/>
                <a:gd name="T34" fmla="*/ 87 w 351"/>
                <a:gd name="T35" fmla="*/ 120 h 340"/>
                <a:gd name="T36" fmla="*/ 113 w 351"/>
                <a:gd name="T37" fmla="*/ 134 h 340"/>
                <a:gd name="T38" fmla="*/ 127 w 351"/>
                <a:gd name="T39" fmla="*/ 130 h 340"/>
                <a:gd name="T40" fmla="*/ 131 w 351"/>
                <a:gd name="T41" fmla="*/ 123 h 340"/>
                <a:gd name="T42" fmla="*/ 136 w 351"/>
                <a:gd name="T43" fmla="*/ 104 h 340"/>
                <a:gd name="T44" fmla="*/ 86 w 351"/>
                <a:gd name="T45" fmla="*/ 53 h 340"/>
                <a:gd name="T46" fmla="*/ 44 w 351"/>
                <a:gd name="T47" fmla="*/ 48 h 340"/>
                <a:gd name="T48" fmla="*/ 45 w 351"/>
                <a:gd name="T49" fmla="*/ 98 h 340"/>
                <a:gd name="T50" fmla="*/ 46 w 351"/>
                <a:gd name="T51" fmla="*/ 104 h 340"/>
                <a:gd name="T52" fmla="*/ 12 w 351"/>
                <a:gd name="T53" fmla="*/ 39 h 340"/>
                <a:gd name="T54" fmla="*/ 15 w 351"/>
                <a:gd name="T55" fmla="*/ 10 h 340"/>
                <a:gd name="T56" fmla="*/ 0 w 351"/>
                <a:gd name="T57" fmla="*/ 0 h 340"/>
                <a:gd name="T58" fmla="*/ 89 w 351"/>
                <a:gd name="T59" fmla="*/ 0 h 340"/>
                <a:gd name="T60" fmla="*/ 82 w 351"/>
                <a:gd name="T61" fmla="*/ 43 h 340"/>
                <a:gd name="T62" fmla="*/ 140 w 351"/>
                <a:gd name="T63" fmla="*/ 60 h 340"/>
                <a:gd name="T64" fmla="*/ 200 w 351"/>
                <a:gd name="T65" fmla="*/ 78 h 340"/>
                <a:gd name="T66" fmla="*/ 272 w 351"/>
                <a:gd name="T67" fmla="*/ 94 h 340"/>
                <a:gd name="T68" fmla="*/ 260 w 351"/>
                <a:gd name="T69" fmla="*/ 60 h 340"/>
                <a:gd name="T70" fmla="*/ 284 w 351"/>
                <a:gd name="T71" fmla="*/ 45 h 340"/>
                <a:gd name="T72" fmla="*/ 327 w 351"/>
                <a:gd name="T73" fmla="*/ 0 h 340"/>
                <a:gd name="T74" fmla="*/ 351 w 351"/>
                <a:gd name="T75" fmla="*/ 17 h 340"/>
                <a:gd name="T76" fmla="*/ 351 w 351"/>
                <a:gd name="T77" fmla="*/ 30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1" h="340">
                  <a:moveTo>
                    <a:pt x="351" y="302"/>
                  </a:moveTo>
                  <a:lnTo>
                    <a:pt x="312" y="288"/>
                  </a:lnTo>
                  <a:lnTo>
                    <a:pt x="264" y="293"/>
                  </a:lnTo>
                  <a:lnTo>
                    <a:pt x="205" y="302"/>
                  </a:lnTo>
                  <a:lnTo>
                    <a:pt x="167" y="340"/>
                  </a:lnTo>
                  <a:lnTo>
                    <a:pt x="150" y="339"/>
                  </a:lnTo>
                  <a:lnTo>
                    <a:pt x="136" y="287"/>
                  </a:lnTo>
                  <a:lnTo>
                    <a:pt x="122" y="234"/>
                  </a:lnTo>
                  <a:lnTo>
                    <a:pt x="90" y="213"/>
                  </a:lnTo>
                  <a:lnTo>
                    <a:pt x="86" y="217"/>
                  </a:lnTo>
                  <a:lnTo>
                    <a:pt x="98" y="203"/>
                  </a:lnTo>
                  <a:lnTo>
                    <a:pt x="103" y="198"/>
                  </a:lnTo>
                  <a:lnTo>
                    <a:pt x="90" y="174"/>
                  </a:lnTo>
                  <a:lnTo>
                    <a:pt x="68" y="181"/>
                  </a:lnTo>
                  <a:lnTo>
                    <a:pt x="67" y="182"/>
                  </a:lnTo>
                  <a:lnTo>
                    <a:pt x="52" y="121"/>
                  </a:lnTo>
                  <a:lnTo>
                    <a:pt x="57" y="116"/>
                  </a:lnTo>
                  <a:lnTo>
                    <a:pt x="87" y="120"/>
                  </a:lnTo>
                  <a:lnTo>
                    <a:pt x="113" y="134"/>
                  </a:lnTo>
                  <a:lnTo>
                    <a:pt x="127" y="130"/>
                  </a:lnTo>
                  <a:lnTo>
                    <a:pt x="131" y="123"/>
                  </a:lnTo>
                  <a:lnTo>
                    <a:pt x="136" y="104"/>
                  </a:lnTo>
                  <a:lnTo>
                    <a:pt x="86" y="53"/>
                  </a:lnTo>
                  <a:lnTo>
                    <a:pt x="44" y="48"/>
                  </a:lnTo>
                  <a:lnTo>
                    <a:pt x="45" y="98"/>
                  </a:lnTo>
                  <a:lnTo>
                    <a:pt x="46" y="104"/>
                  </a:lnTo>
                  <a:lnTo>
                    <a:pt x="12" y="39"/>
                  </a:lnTo>
                  <a:lnTo>
                    <a:pt x="15" y="10"/>
                  </a:lnTo>
                  <a:lnTo>
                    <a:pt x="0" y="0"/>
                  </a:lnTo>
                  <a:lnTo>
                    <a:pt x="89" y="0"/>
                  </a:lnTo>
                  <a:lnTo>
                    <a:pt x="82" y="43"/>
                  </a:lnTo>
                  <a:lnTo>
                    <a:pt x="140" y="60"/>
                  </a:lnTo>
                  <a:lnTo>
                    <a:pt x="200" y="78"/>
                  </a:lnTo>
                  <a:lnTo>
                    <a:pt x="272" y="94"/>
                  </a:lnTo>
                  <a:lnTo>
                    <a:pt x="260" y="60"/>
                  </a:lnTo>
                  <a:lnTo>
                    <a:pt x="284" y="45"/>
                  </a:lnTo>
                  <a:lnTo>
                    <a:pt x="327" y="0"/>
                  </a:lnTo>
                  <a:lnTo>
                    <a:pt x="351" y="17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4" name="Freeform 34"/>
            <p:cNvSpPr>
              <a:spLocks/>
            </p:cNvSpPr>
            <p:nvPr/>
          </p:nvSpPr>
          <p:spPr bwMode="auto">
            <a:xfrm>
              <a:off x="4839" y="3063"/>
              <a:ext cx="116" cy="70"/>
            </a:xfrm>
            <a:custGeom>
              <a:avLst/>
              <a:gdLst>
                <a:gd name="T0" fmla="*/ 106 w 106"/>
                <a:gd name="T1" fmla="*/ 0 h 64"/>
                <a:gd name="T2" fmla="*/ 40 w 106"/>
                <a:gd name="T3" fmla="*/ 19 h 64"/>
                <a:gd name="T4" fmla="*/ 0 w 106"/>
                <a:gd name="T5" fmla="*/ 38 h 64"/>
                <a:gd name="T6" fmla="*/ 18 w 106"/>
                <a:gd name="T7" fmla="*/ 64 h 64"/>
                <a:gd name="T8" fmla="*/ 76 w 106"/>
                <a:gd name="T9" fmla="*/ 43 h 64"/>
                <a:gd name="T10" fmla="*/ 75 w 106"/>
                <a:gd name="T11" fmla="*/ 31 h 64"/>
                <a:gd name="T12" fmla="*/ 106 w 106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64">
                  <a:moveTo>
                    <a:pt x="106" y="0"/>
                  </a:moveTo>
                  <a:lnTo>
                    <a:pt x="40" y="19"/>
                  </a:lnTo>
                  <a:lnTo>
                    <a:pt x="0" y="38"/>
                  </a:lnTo>
                  <a:lnTo>
                    <a:pt x="18" y="64"/>
                  </a:lnTo>
                  <a:lnTo>
                    <a:pt x="76" y="43"/>
                  </a:lnTo>
                  <a:lnTo>
                    <a:pt x="75" y="3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5" name="Freeform 35"/>
            <p:cNvSpPr>
              <a:spLocks/>
            </p:cNvSpPr>
            <p:nvPr/>
          </p:nvSpPr>
          <p:spPr bwMode="auto">
            <a:xfrm>
              <a:off x="5004" y="3131"/>
              <a:ext cx="73" cy="106"/>
            </a:xfrm>
            <a:custGeom>
              <a:avLst/>
              <a:gdLst>
                <a:gd name="T0" fmla="*/ 60 w 67"/>
                <a:gd name="T1" fmla="*/ 51 h 97"/>
                <a:gd name="T2" fmla="*/ 27 w 67"/>
                <a:gd name="T3" fmla="*/ 86 h 97"/>
                <a:gd name="T4" fmla="*/ 0 w 67"/>
                <a:gd name="T5" fmla="*/ 97 h 97"/>
                <a:gd name="T6" fmla="*/ 18 w 67"/>
                <a:gd name="T7" fmla="*/ 48 h 97"/>
                <a:gd name="T8" fmla="*/ 35 w 67"/>
                <a:gd name="T9" fmla="*/ 0 h 97"/>
                <a:gd name="T10" fmla="*/ 67 w 67"/>
                <a:gd name="T11" fmla="*/ 14 h 97"/>
                <a:gd name="T12" fmla="*/ 60 w 67"/>
                <a:gd name="T13" fmla="*/ 5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97">
                  <a:moveTo>
                    <a:pt x="60" y="51"/>
                  </a:moveTo>
                  <a:lnTo>
                    <a:pt x="27" y="86"/>
                  </a:lnTo>
                  <a:lnTo>
                    <a:pt x="0" y="97"/>
                  </a:lnTo>
                  <a:lnTo>
                    <a:pt x="18" y="48"/>
                  </a:lnTo>
                  <a:lnTo>
                    <a:pt x="35" y="0"/>
                  </a:lnTo>
                  <a:lnTo>
                    <a:pt x="67" y="14"/>
                  </a:lnTo>
                  <a:lnTo>
                    <a:pt x="60" y="5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6" name="Freeform 36"/>
            <p:cNvSpPr>
              <a:spLocks/>
            </p:cNvSpPr>
            <p:nvPr/>
          </p:nvSpPr>
          <p:spPr bwMode="auto">
            <a:xfrm>
              <a:off x="5028" y="2960"/>
              <a:ext cx="350" cy="329"/>
            </a:xfrm>
            <a:custGeom>
              <a:avLst/>
              <a:gdLst>
                <a:gd name="T0" fmla="*/ 203 w 322"/>
                <a:gd name="T1" fmla="*/ 23 h 303"/>
                <a:gd name="T2" fmla="*/ 127 w 322"/>
                <a:gd name="T3" fmla="*/ 21 h 303"/>
                <a:gd name="T4" fmla="*/ 49 w 322"/>
                <a:gd name="T5" fmla="*/ 27 h 303"/>
                <a:gd name="T6" fmla="*/ 29 w 322"/>
                <a:gd name="T7" fmla="*/ 35 h 303"/>
                <a:gd name="T8" fmla="*/ 27 w 322"/>
                <a:gd name="T9" fmla="*/ 61 h 303"/>
                <a:gd name="T10" fmla="*/ 6 w 322"/>
                <a:gd name="T11" fmla="*/ 81 h 303"/>
                <a:gd name="T12" fmla="*/ 0 w 322"/>
                <a:gd name="T13" fmla="*/ 77 h 303"/>
                <a:gd name="T14" fmla="*/ 13 w 322"/>
                <a:gd name="T15" fmla="*/ 158 h 303"/>
                <a:gd name="T16" fmla="*/ 45 w 322"/>
                <a:gd name="T17" fmla="*/ 172 h 303"/>
                <a:gd name="T18" fmla="*/ 38 w 322"/>
                <a:gd name="T19" fmla="*/ 209 h 303"/>
                <a:gd name="T20" fmla="*/ 5 w 322"/>
                <a:gd name="T21" fmla="*/ 244 h 303"/>
                <a:gd name="T22" fmla="*/ 9 w 322"/>
                <a:gd name="T23" fmla="*/ 275 h 303"/>
                <a:gd name="T24" fmla="*/ 75 w 322"/>
                <a:gd name="T25" fmla="*/ 303 h 303"/>
                <a:gd name="T26" fmla="*/ 122 w 322"/>
                <a:gd name="T27" fmla="*/ 270 h 303"/>
                <a:gd name="T28" fmla="*/ 170 w 322"/>
                <a:gd name="T29" fmla="*/ 236 h 303"/>
                <a:gd name="T30" fmla="*/ 224 w 322"/>
                <a:gd name="T31" fmla="*/ 204 h 303"/>
                <a:gd name="T32" fmla="*/ 277 w 322"/>
                <a:gd name="T33" fmla="*/ 172 h 303"/>
                <a:gd name="T34" fmla="*/ 276 w 322"/>
                <a:gd name="T35" fmla="*/ 112 h 303"/>
                <a:gd name="T36" fmla="*/ 274 w 322"/>
                <a:gd name="T37" fmla="*/ 52 h 303"/>
                <a:gd name="T38" fmla="*/ 322 w 322"/>
                <a:gd name="T39" fmla="*/ 6 h 303"/>
                <a:gd name="T40" fmla="*/ 305 w 322"/>
                <a:gd name="T41" fmla="*/ 0 h 303"/>
                <a:gd name="T42" fmla="*/ 255 w 322"/>
                <a:gd name="T43" fmla="*/ 12 h 303"/>
                <a:gd name="T44" fmla="*/ 203 w 322"/>
                <a:gd name="T4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2" h="303">
                  <a:moveTo>
                    <a:pt x="203" y="23"/>
                  </a:moveTo>
                  <a:lnTo>
                    <a:pt x="127" y="21"/>
                  </a:lnTo>
                  <a:lnTo>
                    <a:pt x="49" y="27"/>
                  </a:lnTo>
                  <a:lnTo>
                    <a:pt x="29" y="35"/>
                  </a:lnTo>
                  <a:lnTo>
                    <a:pt x="27" y="61"/>
                  </a:lnTo>
                  <a:lnTo>
                    <a:pt x="6" y="81"/>
                  </a:lnTo>
                  <a:lnTo>
                    <a:pt x="0" y="77"/>
                  </a:lnTo>
                  <a:lnTo>
                    <a:pt x="13" y="158"/>
                  </a:lnTo>
                  <a:lnTo>
                    <a:pt x="45" y="172"/>
                  </a:lnTo>
                  <a:lnTo>
                    <a:pt x="38" y="209"/>
                  </a:lnTo>
                  <a:lnTo>
                    <a:pt x="5" y="244"/>
                  </a:lnTo>
                  <a:lnTo>
                    <a:pt x="9" y="275"/>
                  </a:lnTo>
                  <a:lnTo>
                    <a:pt x="75" y="303"/>
                  </a:lnTo>
                  <a:lnTo>
                    <a:pt x="122" y="270"/>
                  </a:lnTo>
                  <a:lnTo>
                    <a:pt x="170" y="236"/>
                  </a:lnTo>
                  <a:lnTo>
                    <a:pt x="224" y="204"/>
                  </a:lnTo>
                  <a:lnTo>
                    <a:pt x="277" y="172"/>
                  </a:lnTo>
                  <a:lnTo>
                    <a:pt x="276" y="112"/>
                  </a:lnTo>
                  <a:lnTo>
                    <a:pt x="274" y="52"/>
                  </a:lnTo>
                  <a:lnTo>
                    <a:pt x="322" y="6"/>
                  </a:lnTo>
                  <a:lnTo>
                    <a:pt x="305" y="0"/>
                  </a:lnTo>
                  <a:lnTo>
                    <a:pt x="255" y="12"/>
                  </a:lnTo>
                  <a:lnTo>
                    <a:pt x="203" y="2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7" name="Freeform 37"/>
            <p:cNvSpPr>
              <a:spLocks/>
            </p:cNvSpPr>
            <p:nvPr/>
          </p:nvSpPr>
          <p:spPr bwMode="auto">
            <a:xfrm>
              <a:off x="6015" y="2374"/>
              <a:ext cx="225" cy="308"/>
            </a:xfrm>
            <a:custGeom>
              <a:avLst/>
              <a:gdLst>
                <a:gd name="T0" fmla="*/ 207 w 207"/>
                <a:gd name="T1" fmla="*/ 206 h 283"/>
                <a:gd name="T2" fmla="*/ 183 w 207"/>
                <a:gd name="T3" fmla="*/ 189 h 283"/>
                <a:gd name="T4" fmla="*/ 140 w 207"/>
                <a:gd name="T5" fmla="*/ 234 h 283"/>
                <a:gd name="T6" fmla="*/ 116 w 207"/>
                <a:gd name="T7" fmla="*/ 249 h 283"/>
                <a:gd name="T8" fmla="*/ 128 w 207"/>
                <a:gd name="T9" fmla="*/ 283 h 283"/>
                <a:gd name="T10" fmla="*/ 56 w 207"/>
                <a:gd name="T11" fmla="*/ 267 h 283"/>
                <a:gd name="T12" fmla="*/ 42 w 207"/>
                <a:gd name="T13" fmla="*/ 212 h 283"/>
                <a:gd name="T14" fmla="*/ 29 w 207"/>
                <a:gd name="T15" fmla="*/ 157 h 283"/>
                <a:gd name="T16" fmla="*/ 15 w 207"/>
                <a:gd name="T17" fmla="*/ 101 h 283"/>
                <a:gd name="T18" fmla="*/ 0 w 207"/>
                <a:gd name="T19" fmla="*/ 46 h 283"/>
                <a:gd name="T20" fmla="*/ 62 w 207"/>
                <a:gd name="T21" fmla="*/ 23 h 283"/>
                <a:gd name="T22" fmla="*/ 123 w 207"/>
                <a:gd name="T23" fmla="*/ 0 h 283"/>
                <a:gd name="T24" fmla="*/ 189 w 207"/>
                <a:gd name="T25" fmla="*/ 33 h 283"/>
                <a:gd name="T26" fmla="*/ 207 w 207"/>
                <a:gd name="T27" fmla="*/ 43 h 283"/>
                <a:gd name="T28" fmla="*/ 207 w 207"/>
                <a:gd name="T29" fmla="*/ 20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7" h="283">
                  <a:moveTo>
                    <a:pt x="207" y="206"/>
                  </a:moveTo>
                  <a:lnTo>
                    <a:pt x="183" y="189"/>
                  </a:lnTo>
                  <a:lnTo>
                    <a:pt x="140" y="234"/>
                  </a:lnTo>
                  <a:lnTo>
                    <a:pt x="116" y="249"/>
                  </a:lnTo>
                  <a:lnTo>
                    <a:pt x="128" y="283"/>
                  </a:lnTo>
                  <a:lnTo>
                    <a:pt x="56" y="267"/>
                  </a:lnTo>
                  <a:lnTo>
                    <a:pt x="42" y="212"/>
                  </a:lnTo>
                  <a:lnTo>
                    <a:pt x="29" y="157"/>
                  </a:lnTo>
                  <a:lnTo>
                    <a:pt x="15" y="101"/>
                  </a:lnTo>
                  <a:lnTo>
                    <a:pt x="0" y="46"/>
                  </a:lnTo>
                  <a:lnTo>
                    <a:pt x="62" y="23"/>
                  </a:lnTo>
                  <a:lnTo>
                    <a:pt x="123" y="0"/>
                  </a:lnTo>
                  <a:lnTo>
                    <a:pt x="189" y="33"/>
                  </a:lnTo>
                  <a:lnTo>
                    <a:pt x="207" y="43"/>
                  </a:lnTo>
                  <a:lnTo>
                    <a:pt x="207" y="20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8" name="Freeform 38"/>
            <p:cNvSpPr>
              <a:spLocks/>
            </p:cNvSpPr>
            <p:nvPr/>
          </p:nvSpPr>
          <p:spPr bwMode="auto">
            <a:xfrm>
              <a:off x="4125" y="2612"/>
              <a:ext cx="136" cy="100"/>
            </a:xfrm>
            <a:custGeom>
              <a:avLst/>
              <a:gdLst>
                <a:gd name="T0" fmla="*/ 33 w 125"/>
                <a:gd name="T1" fmla="*/ 92 h 92"/>
                <a:gd name="T2" fmla="*/ 0 w 125"/>
                <a:gd name="T3" fmla="*/ 28 h 92"/>
                <a:gd name="T4" fmla="*/ 10 w 125"/>
                <a:gd name="T5" fmla="*/ 24 h 92"/>
                <a:gd name="T6" fmla="*/ 11 w 125"/>
                <a:gd name="T7" fmla="*/ 18 h 92"/>
                <a:gd name="T8" fmla="*/ 27 w 125"/>
                <a:gd name="T9" fmla="*/ 10 h 92"/>
                <a:gd name="T10" fmla="*/ 40 w 125"/>
                <a:gd name="T11" fmla="*/ 15 h 92"/>
                <a:gd name="T12" fmla="*/ 46 w 125"/>
                <a:gd name="T13" fmla="*/ 5 h 92"/>
                <a:gd name="T14" fmla="*/ 54 w 125"/>
                <a:gd name="T15" fmla="*/ 7 h 92"/>
                <a:gd name="T16" fmla="*/ 65 w 125"/>
                <a:gd name="T17" fmla="*/ 8 h 92"/>
                <a:gd name="T18" fmla="*/ 71 w 125"/>
                <a:gd name="T19" fmla="*/ 5 h 92"/>
                <a:gd name="T20" fmla="*/ 88 w 125"/>
                <a:gd name="T21" fmla="*/ 0 h 92"/>
                <a:gd name="T22" fmla="*/ 101 w 125"/>
                <a:gd name="T23" fmla="*/ 14 h 92"/>
                <a:gd name="T24" fmla="*/ 109 w 125"/>
                <a:gd name="T25" fmla="*/ 8 h 92"/>
                <a:gd name="T26" fmla="*/ 118 w 125"/>
                <a:gd name="T27" fmla="*/ 18 h 92"/>
                <a:gd name="T28" fmla="*/ 125 w 125"/>
                <a:gd name="T29" fmla="*/ 64 h 92"/>
                <a:gd name="T30" fmla="*/ 33 w 125"/>
                <a:gd name="T31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5" h="92">
                  <a:moveTo>
                    <a:pt x="33" y="92"/>
                  </a:moveTo>
                  <a:lnTo>
                    <a:pt x="0" y="28"/>
                  </a:lnTo>
                  <a:lnTo>
                    <a:pt x="10" y="24"/>
                  </a:lnTo>
                  <a:lnTo>
                    <a:pt x="11" y="18"/>
                  </a:lnTo>
                  <a:lnTo>
                    <a:pt x="27" y="10"/>
                  </a:lnTo>
                  <a:lnTo>
                    <a:pt x="40" y="15"/>
                  </a:lnTo>
                  <a:lnTo>
                    <a:pt x="46" y="5"/>
                  </a:lnTo>
                  <a:lnTo>
                    <a:pt x="54" y="7"/>
                  </a:lnTo>
                  <a:lnTo>
                    <a:pt x="65" y="8"/>
                  </a:lnTo>
                  <a:lnTo>
                    <a:pt x="71" y="5"/>
                  </a:lnTo>
                  <a:lnTo>
                    <a:pt x="88" y="0"/>
                  </a:lnTo>
                  <a:lnTo>
                    <a:pt x="101" y="14"/>
                  </a:lnTo>
                  <a:lnTo>
                    <a:pt x="109" y="8"/>
                  </a:lnTo>
                  <a:lnTo>
                    <a:pt x="118" y="18"/>
                  </a:lnTo>
                  <a:lnTo>
                    <a:pt x="125" y="64"/>
                  </a:lnTo>
                  <a:lnTo>
                    <a:pt x="33" y="9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79" name="Freeform 39"/>
            <p:cNvSpPr>
              <a:spLocks/>
            </p:cNvSpPr>
            <p:nvPr/>
          </p:nvSpPr>
          <p:spPr bwMode="auto">
            <a:xfrm>
              <a:off x="4067" y="2598"/>
              <a:ext cx="94" cy="193"/>
            </a:xfrm>
            <a:custGeom>
              <a:avLst/>
              <a:gdLst>
                <a:gd name="T0" fmla="*/ 0 w 87"/>
                <a:gd name="T1" fmla="*/ 42 h 177"/>
                <a:gd name="T2" fmla="*/ 11 w 87"/>
                <a:gd name="T3" fmla="*/ 125 h 177"/>
                <a:gd name="T4" fmla="*/ 47 w 87"/>
                <a:gd name="T5" fmla="*/ 177 h 177"/>
                <a:gd name="T6" fmla="*/ 59 w 87"/>
                <a:gd name="T7" fmla="*/ 160 h 177"/>
                <a:gd name="T8" fmla="*/ 87 w 87"/>
                <a:gd name="T9" fmla="*/ 107 h 177"/>
                <a:gd name="T10" fmla="*/ 87 w 87"/>
                <a:gd name="T11" fmla="*/ 105 h 177"/>
                <a:gd name="T12" fmla="*/ 54 w 87"/>
                <a:gd name="T13" fmla="*/ 41 h 177"/>
                <a:gd name="T14" fmla="*/ 40 w 87"/>
                <a:gd name="T15" fmla="*/ 8 h 177"/>
                <a:gd name="T16" fmla="*/ 8 w 87"/>
                <a:gd name="T17" fmla="*/ 0 h 177"/>
                <a:gd name="T18" fmla="*/ 0 w 87"/>
                <a:gd name="T19" fmla="*/ 4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177">
                  <a:moveTo>
                    <a:pt x="0" y="42"/>
                  </a:moveTo>
                  <a:lnTo>
                    <a:pt x="11" y="125"/>
                  </a:lnTo>
                  <a:lnTo>
                    <a:pt x="47" y="177"/>
                  </a:lnTo>
                  <a:lnTo>
                    <a:pt x="59" y="160"/>
                  </a:lnTo>
                  <a:lnTo>
                    <a:pt x="87" y="107"/>
                  </a:lnTo>
                  <a:lnTo>
                    <a:pt x="87" y="105"/>
                  </a:lnTo>
                  <a:lnTo>
                    <a:pt x="54" y="41"/>
                  </a:lnTo>
                  <a:lnTo>
                    <a:pt x="40" y="8"/>
                  </a:lnTo>
                  <a:lnTo>
                    <a:pt x="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0" name="Freeform 40"/>
            <p:cNvSpPr>
              <a:spLocks/>
            </p:cNvSpPr>
            <p:nvPr/>
          </p:nvSpPr>
          <p:spPr bwMode="auto">
            <a:xfrm>
              <a:off x="5353" y="2662"/>
              <a:ext cx="256" cy="173"/>
            </a:xfrm>
            <a:custGeom>
              <a:avLst/>
              <a:gdLst>
                <a:gd name="T0" fmla="*/ 31 w 235"/>
                <a:gd name="T1" fmla="*/ 24 h 159"/>
                <a:gd name="T2" fmla="*/ 0 w 235"/>
                <a:gd name="T3" fmla="*/ 0 h 159"/>
                <a:gd name="T4" fmla="*/ 74 w 235"/>
                <a:gd name="T5" fmla="*/ 1 h 159"/>
                <a:gd name="T6" fmla="*/ 148 w 235"/>
                <a:gd name="T7" fmla="*/ 2 h 159"/>
                <a:gd name="T8" fmla="*/ 197 w 235"/>
                <a:gd name="T9" fmla="*/ 10 h 159"/>
                <a:gd name="T10" fmla="*/ 195 w 235"/>
                <a:gd name="T11" fmla="*/ 66 h 159"/>
                <a:gd name="T12" fmla="*/ 216 w 235"/>
                <a:gd name="T13" fmla="*/ 75 h 159"/>
                <a:gd name="T14" fmla="*/ 197 w 235"/>
                <a:gd name="T15" fmla="*/ 98 h 159"/>
                <a:gd name="T16" fmla="*/ 235 w 235"/>
                <a:gd name="T17" fmla="*/ 150 h 159"/>
                <a:gd name="T18" fmla="*/ 213 w 235"/>
                <a:gd name="T19" fmla="*/ 159 h 159"/>
                <a:gd name="T20" fmla="*/ 197 w 235"/>
                <a:gd name="T21" fmla="*/ 148 h 159"/>
                <a:gd name="T22" fmla="*/ 192 w 235"/>
                <a:gd name="T23" fmla="*/ 139 h 159"/>
                <a:gd name="T24" fmla="*/ 180 w 235"/>
                <a:gd name="T25" fmla="*/ 129 h 159"/>
                <a:gd name="T26" fmla="*/ 168 w 235"/>
                <a:gd name="T27" fmla="*/ 128 h 159"/>
                <a:gd name="T28" fmla="*/ 154 w 235"/>
                <a:gd name="T29" fmla="*/ 126 h 159"/>
                <a:gd name="T30" fmla="*/ 138 w 235"/>
                <a:gd name="T31" fmla="*/ 119 h 159"/>
                <a:gd name="T32" fmla="*/ 119 w 235"/>
                <a:gd name="T33" fmla="*/ 118 h 159"/>
                <a:gd name="T34" fmla="*/ 118 w 235"/>
                <a:gd name="T35" fmla="*/ 116 h 159"/>
                <a:gd name="T36" fmla="*/ 74 w 235"/>
                <a:gd name="T37" fmla="*/ 97 h 159"/>
                <a:gd name="T38" fmla="*/ 54 w 235"/>
                <a:gd name="T39" fmla="*/ 65 h 159"/>
                <a:gd name="T40" fmla="*/ 31 w 235"/>
                <a:gd name="T41" fmla="*/ 2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5" h="159">
                  <a:moveTo>
                    <a:pt x="31" y="24"/>
                  </a:moveTo>
                  <a:lnTo>
                    <a:pt x="0" y="0"/>
                  </a:lnTo>
                  <a:lnTo>
                    <a:pt x="74" y="1"/>
                  </a:lnTo>
                  <a:lnTo>
                    <a:pt x="148" y="2"/>
                  </a:lnTo>
                  <a:lnTo>
                    <a:pt x="197" y="10"/>
                  </a:lnTo>
                  <a:lnTo>
                    <a:pt x="195" y="66"/>
                  </a:lnTo>
                  <a:lnTo>
                    <a:pt x="216" y="75"/>
                  </a:lnTo>
                  <a:lnTo>
                    <a:pt x="197" y="98"/>
                  </a:lnTo>
                  <a:lnTo>
                    <a:pt x="235" y="150"/>
                  </a:lnTo>
                  <a:lnTo>
                    <a:pt x="213" y="159"/>
                  </a:lnTo>
                  <a:lnTo>
                    <a:pt x="197" y="148"/>
                  </a:lnTo>
                  <a:lnTo>
                    <a:pt x="192" y="139"/>
                  </a:lnTo>
                  <a:lnTo>
                    <a:pt x="180" y="129"/>
                  </a:lnTo>
                  <a:lnTo>
                    <a:pt x="168" y="128"/>
                  </a:lnTo>
                  <a:lnTo>
                    <a:pt x="154" y="126"/>
                  </a:lnTo>
                  <a:lnTo>
                    <a:pt x="138" y="119"/>
                  </a:lnTo>
                  <a:lnTo>
                    <a:pt x="119" y="118"/>
                  </a:lnTo>
                  <a:lnTo>
                    <a:pt x="118" y="116"/>
                  </a:lnTo>
                  <a:lnTo>
                    <a:pt x="74" y="97"/>
                  </a:lnTo>
                  <a:lnTo>
                    <a:pt x="54" y="65"/>
                  </a:lnTo>
                  <a:lnTo>
                    <a:pt x="31" y="2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1" name="Freeform 41"/>
            <p:cNvSpPr>
              <a:spLocks/>
            </p:cNvSpPr>
            <p:nvPr/>
          </p:nvSpPr>
          <p:spPr bwMode="auto">
            <a:xfrm>
              <a:off x="5565" y="2640"/>
              <a:ext cx="219" cy="235"/>
            </a:xfrm>
            <a:custGeom>
              <a:avLst/>
              <a:gdLst>
                <a:gd name="T0" fmla="*/ 40 w 201"/>
                <a:gd name="T1" fmla="*/ 171 h 216"/>
                <a:gd name="T2" fmla="*/ 2 w 201"/>
                <a:gd name="T3" fmla="*/ 119 h 216"/>
                <a:gd name="T4" fmla="*/ 21 w 201"/>
                <a:gd name="T5" fmla="*/ 96 h 216"/>
                <a:gd name="T6" fmla="*/ 0 w 201"/>
                <a:gd name="T7" fmla="*/ 87 h 216"/>
                <a:gd name="T8" fmla="*/ 2 w 201"/>
                <a:gd name="T9" fmla="*/ 31 h 216"/>
                <a:gd name="T10" fmla="*/ 20 w 201"/>
                <a:gd name="T11" fmla="*/ 0 h 216"/>
                <a:gd name="T12" fmla="*/ 103 w 201"/>
                <a:gd name="T13" fmla="*/ 15 h 216"/>
                <a:gd name="T14" fmla="*/ 133 w 201"/>
                <a:gd name="T15" fmla="*/ 56 h 216"/>
                <a:gd name="T16" fmla="*/ 201 w 201"/>
                <a:gd name="T17" fmla="*/ 97 h 216"/>
                <a:gd name="T18" fmla="*/ 169 w 201"/>
                <a:gd name="T19" fmla="*/ 103 h 216"/>
                <a:gd name="T20" fmla="*/ 155 w 201"/>
                <a:gd name="T21" fmla="*/ 175 h 216"/>
                <a:gd name="T22" fmla="*/ 148 w 201"/>
                <a:gd name="T23" fmla="*/ 216 h 216"/>
                <a:gd name="T24" fmla="*/ 101 w 201"/>
                <a:gd name="T25" fmla="*/ 185 h 216"/>
                <a:gd name="T26" fmla="*/ 106 w 201"/>
                <a:gd name="T27" fmla="*/ 172 h 216"/>
                <a:gd name="T28" fmla="*/ 91 w 201"/>
                <a:gd name="T29" fmla="*/ 139 h 216"/>
                <a:gd name="T30" fmla="*/ 40 w 201"/>
                <a:gd name="T31" fmla="*/ 17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1" h="216">
                  <a:moveTo>
                    <a:pt x="40" y="171"/>
                  </a:moveTo>
                  <a:lnTo>
                    <a:pt x="2" y="119"/>
                  </a:lnTo>
                  <a:lnTo>
                    <a:pt x="21" y="96"/>
                  </a:lnTo>
                  <a:lnTo>
                    <a:pt x="0" y="87"/>
                  </a:lnTo>
                  <a:lnTo>
                    <a:pt x="2" y="31"/>
                  </a:lnTo>
                  <a:lnTo>
                    <a:pt x="20" y="0"/>
                  </a:lnTo>
                  <a:lnTo>
                    <a:pt x="103" y="15"/>
                  </a:lnTo>
                  <a:lnTo>
                    <a:pt x="133" y="56"/>
                  </a:lnTo>
                  <a:lnTo>
                    <a:pt x="201" y="97"/>
                  </a:lnTo>
                  <a:lnTo>
                    <a:pt x="169" y="103"/>
                  </a:lnTo>
                  <a:lnTo>
                    <a:pt x="155" y="175"/>
                  </a:lnTo>
                  <a:lnTo>
                    <a:pt x="148" y="216"/>
                  </a:lnTo>
                  <a:lnTo>
                    <a:pt x="101" y="185"/>
                  </a:lnTo>
                  <a:lnTo>
                    <a:pt x="106" y="172"/>
                  </a:lnTo>
                  <a:lnTo>
                    <a:pt x="91" y="139"/>
                  </a:lnTo>
                  <a:lnTo>
                    <a:pt x="40" y="17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2" name="Freeform 42"/>
            <p:cNvSpPr>
              <a:spLocks/>
            </p:cNvSpPr>
            <p:nvPr/>
          </p:nvSpPr>
          <p:spPr bwMode="auto">
            <a:xfrm>
              <a:off x="5483" y="2791"/>
              <a:ext cx="103" cy="53"/>
            </a:xfrm>
            <a:custGeom>
              <a:avLst/>
              <a:gdLst>
                <a:gd name="T0" fmla="*/ 95 w 95"/>
                <a:gd name="T1" fmla="*/ 41 h 49"/>
                <a:gd name="T2" fmla="*/ 75 w 95"/>
                <a:gd name="T3" fmla="*/ 49 h 49"/>
                <a:gd name="T4" fmla="*/ 13 w 95"/>
                <a:gd name="T5" fmla="*/ 15 h 49"/>
                <a:gd name="T6" fmla="*/ 4 w 95"/>
                <a:gd name="T7" fmla="*/ 3 h 49"/>
                <a:gd name="T8" fmla="*/ 0 w 95"/>
                <a:gd name="T9" fmla="*/ 0 h 49"/>
                <a:gd name="T10" fmla="*/ 19 w 95"/>
                <a:gd name="T11" fmla="*/ 1 h 49"/>
                <a:gd name="T12" fmla="*/ 35 w 95"/>
                <a:gd name="T13" fmla="*/ 8 h 49"/>
                <a:gd name="T14" fmla="*/ 49 w 95"/>
                <a:gd name="T15" fmla="*/ 10 h 49"/>
                <a:gd name="T16" fmla="*/ 61 w 95"/>
                <a:gd name="T17" fmla="*/ 11 h 49"/>
                <a:gd name="T18" fmla="*/ 73 w 95"/>
                <a:gd name="T19" fmla="*/ 21 h 49"/>
                <a:gd name="T20" fmla="*/ 78 w 95"/>
                <a:gd name="T21" fmla="*/ 30 h 49"/>
                <a:gd name="T22" fmla="*/ 94 w 95"/>
                <a:gd name="T23" fmla="*/ 41 h 49"/>
                <a:gd name="T24" fmla="*/ 95 w 95"/>
                <a:gd name="T25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49">
                  <a:moveTo>
                    <a:pt x="95" y="41"/>
                  </a:moveTo>
                  <a:lnTo>
                    <a:pt x="75" y="49"/>
                  </a:lnTo>
                  <a:lnTo>
                    <a:pt x="13" y="15"/>
                  </a:lnTo>
                  <a:lnTo>
                    <a:pt x="4" y="3"/>
                  </a:lnTo>
                  <a:lnTo>
                    <a:pt x="0" y="0"/>
                  </a:lnTo>
                  <a:lnTo>
                    <a:pt x="19" y="1"/>
                  </a:lnTo>
                  <a:lnTo>
                    <a:pt x="35" y="8"/>
                  </a:lnTo>
                  <a:lnTo>
                    <a:pt x="49" y="10"/>
                  </a:lnTo>
                  <a:lnTo>
                    <a:pt x="61" y="11"/>
                  </a:lnTo>
                  <a:lnTo>
                    <a:pt x="73" y="21"/>
                  </a:lnTo>
                  <a:lnTo>
                    <a:pt x="78" y="30"/>
                  </a:lnTo>
                  <a:lnTo>
                    <a:pt x="94" y="41"/>
                  </a:lnTo>
                  <a:lnTo>
                    <a:pt x="95" y="4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3" name="Freeform 43"/>
            <p:cNvSpPr>
              <a:spLocks/>
            </p:cNvSpPr>
            <p:nvPr/>
          </p:nvSpPr>
          <p:spPr bwMode="auto">
            <a:xfrm>
              <a:off x="4286" y="2838"/>
              <a:ext cx="89" cy="62"/>
            </a:xfrm>
            <a:custGeom>
              <a:avLst/>
              <a:gdLst>
                <a:gd name="T0" fmla="*/ 81 w 81"/>
                <a:gd name="T1" fmla="*/ 56 h 57"/>
                <a:gd name="T2" fmla="*/ 38 w 81"/>
                <a:gd name="T3" fmla="*/ 15 h 57"/>
                <a:gd name="T4" fmla="*/ 0 w 81"/>
                <a:gd name="T5" fmla="*/ 0 h 57"/>
                <a:gd name="T6" fmla="*/ 41 w 81"/>
                <a:gd name="T7" fmla="*/ 28 h 57"/>
                <a:gd name="T8" fmla="*/ 81 w 81"/>
                <a:gd name="T9" fmla="*/ 57 h 57"/>
                <a:gd name="T10" fmla="*/ 81 w 81"/>
                <a:gd name="T11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57">
                  <a:moveTo>
                    <a:pt x="81" y="56"/>
                  </a:moveTo>
                  <a:lnTo>
                    <a:pt x="38" y="15"/>
                  </a:lnTo>
                  <a:lnTo>
                    <a:pt x="0" y="0"/>
                  </a:lnTo>
                  <a:lnTo>
                    <a:pt x="41" y="28"/>
                  </a:lnTo>
                  <a:lnTo>
                    <a:pt x="81" y="57"/>
                  </a:lnTo>
                  <a:lnTo>
                    <a:pt x="81" y="5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4" name="Freeform 44"/>
            <p:cNvSpPr>
              <a:spLocks/>
            </p:cNvSpPr>
            <p:nvPr/>
          </p:nvSpPr>
          <p:spPr bwMode="auto">
            <a:xfrm>
              <a:off x="4444" y="2816"/>
              <a:ext cx="37" cy="16"/>
            </a:xfrm>
            <a:custGeom>
              <a:avLst/>
              <a:gdLst>
                <a:gd name="T0" fmla="*/ 34 w 34"/>
                <a:gd name="T1" fmla="*/ 15 h 15"/>
                <a:gd name="T2" fmla="*/ 13 w 34"/>
                <a:gd name="T3" fmla="*/ 8 h 15"/>
                <a:gd name="T4" fmla="*/ 0 w 34"/>
                <a:gd name="T5" fmla="*/ 0 h 15"/>
                <a:gd name="T6" fmla="*/ 29 w 34"/>
                <a:gd name="T7" fmla="*/ 5 h 15"/>
                <a:gd name="T8" fmla="*/ 34 w 34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5">
                  <a:moveTo>
                    <a:pt x="34" y="15"/>
                  </a:moveTo>
                  <a:lnTo>
                    <a:pt x="13" y="8"/>
                  </a:lnTo>
                  <a:lnTo>
                    <a:pt x="0" y="0"/>
                  </a:lnTo>
                  <a:lnTo>
                    <a:pt x="29" y="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5" name="Freeform 45"/>
            <p:cNvSpPr>
              <a:spLocks/>
            </p:cNvSpPr>
            <p:nvPr/>
          </p:nvSpPr>
          <p:spPr bwMode="auto">
            <a:xfrm>
              <a:off x="4147" y="2878"/>
              <a:ext cx="16" cy="17"/>
            </a:xfrm>
            <a:custGeom>
              <a:avLst/>
              <a:gdLst>
                <a:gd name="T0" fmla="*/ 0 w 15"/>
                <a:gd name="T1" fmla="*/ 0 h 16"/>
                <a:gd name="T2" fmla="*/ 15 w 15"/>
                <a:gd name="T3" fmla="*/ 15 h 16"/>
                <a:gd name="T4" fmla="*/ 3 w 15"/>
                <a:gd name="T5" fmla="*/ 16 h 16"/>
                <a:gd name="T6" fmla="*/ 0 w 1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6">
                  <a:moveTo>
                    <a:pt x="0" y="0"/>
                  </a:moveTo>
                  <a:lnTo>
                    <a:pt x="15" y="15"/>
                  </a:lnTo>
                  <a:lnTo>
                    <a:pt x="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6" name="Freeform 46"/>
            <p:cNvSpPr>
              <a:spLocks/>
            </p:cNvSpPr>
            <p:nvPr/>
          </p:nvSpPr>
          <p:spPr bwMode="auto">
            <a:xfrm>
              <a:off x="4450" y="2866"/>
              <a:ext cx="11" cy="18"/>
            </a:xfrm>
            <a:custGeom>
              <a:avLst/>
              <a:gdLst>
                <a:gd name="T0" fmla="*/ 10 w 10"/>
                <a:gd name="T1" fmla="*/ 0 h 17"/>
                <a:gd name="T2" fmla="*/ 8 w 10"/>
                <a:gd name="T3" fmla="*/ 17 h 17"/>
                <a:gd name="T4" fmla="*/ 0 w 10"/>
                <a:gd name="T5" fmla="*/ 4 h 17"/>
                <a:gd name="T6" fmla="*/ 10 w 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7">
                  <a:moveTo>
                    <a:pt x="10" y="0"/>
                  </a:moveTo>
                  <a:lnTo>
                    <a:pt x="8" y="17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7" name="Freeform 47"/>
            <p:cNvSpPr>
              <a:spLocks/>
            </p:cNvSpPr>
            <p:nvPr/>
          </p:nvSpPr>
          <p:spPr bwMode="auto">
            <a:xfrm>
              <a:off x="3677" y="2502"/>
              <a:ext cx="7" cy="5"/>
            </a:xfrm>
            <a:custGeom>
              <a:avLst/>
              <a:gdLst>
                <a:gd name="T0" fmla="*/ 6 w 6"/>
                <a:gd name="T1" fmla="*/ 2 h 4"/>
                <a:gd name="T2" fmla="*/ 6 w 6"/>
                <a:gd name="T3" fmla="*/ 0 h 4"/>
                <a:gd name="T4" fmla="*/ 3 w 6"/>
                <a:gd name="T5" fmla="*/ 0 h 4"/>
                <a:gd name="T6" fmla="*/ 2 w 6"/>
                <a:gd name="T7" fmla="*/ 2 h 4"/>
                <a:gd name="T8" fmla="*/ 0 w 6"/>
                <a:gd name="T9" fmla="*/ 4 h 4"/>
                <a:gd name="T10" fmla="*/ 4 w 6"/>
                <a:gd name="T11" fmla="*/ 4 h 4"/>
                <a:gd name="T12" fmla="*/ 6 w 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8" name="Freeform 48"/>
            <p:cNvSpPr>
              <a:spLocks/>
            </p:cNvSpPr>
            <p:nvPr/>
          </p:nvSpPr>
          <p:spPr bwMode="auto">
            <a:xfrm>
              <a:off x="3698" y="2655"/>
              <a:ext cx="1" cy="1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89" name="Freeform 49"/>
            <p:cNvSpPr>
              <a:spLocks/>
            </p:cNvSpPr>
            <p:nvPr/>
          </p:nvSpPr>
          <p:spPr bwMode="auto">
            <a:xfrm>
              <a:off x="3407" y="2517"/>
              <a:ext cx="3" cy="2"/>
            </a:xfrm>
            <a:custGeom>
              <a:avLst/>
              <a:gdLst>
                <a:gd name="T0" fmla="*/ 3 w 3"/>
                <a:gd name="T1" fmla="*/ 2 h 2"/>
                <a:gd name="T2" fmla="*/ 2 w 3"/>
                <a:gd name="T3" fmla="*/ 0 h 2"/>
                <a:gd name="T4" fmla="*/ 0 w 3"/>
                <a:gd name="T5" fmla="*/ 2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0" name="Freeform 50"/>
            <p:cNvSpPr>
              <a:spLocks/>
            </p:cNvSpPr>
            <p:nvPr/>
          </p:nvSpPr>
          <p:spPr bwMode="auto">
            <a:xfrm>
              <a:off x="4183" y="1715"/>
              <a:ext cx="462" cy="294"/>
            </a:xfrm>
            <a:custGeom>
              <a:avLst/>
              <a:gdLst>
                <a:gd name="T0" fmla="*/ 424 w 424"/>
                <a:gd name="T1" fmla="*/ 147 h 270"/>
                <a:gd name="T2" fmla="*/ 406 w 424"/>
                <a:gd name="T3" fmla="*/ 164 h 270"/>
                <a:gd name="T4" fmla="*/ 419 w 424"/>
                <a:gd name="T5" fmla="*/ 218 h 270"/>
                <a:gd name="T6" fmla="*/ 363 w 424"/>
                <a:gd name="T7" fmla="*/ 247 h 270"/>
                <a:gd name="T8" fmla="*/ 365 w 424"/>
                <a:gd name="T9" fmla="*/ 270 h 270"/>
                <a:gd name="T10" fmla="*/ 283 w 424"/>
                <a:gd name="T11" fmla="*/ 255 h 270"/>
                <a:gd name="T12" fmla="*/ 200 w 424"/>
                <a:gd name="T13" fmla="*/ 239 h 270"/>
                <a:gd name="T14" fmla="*/ 117 w 424"/>
                <a:gd name="T15" fmla="*/ 239 h 270"/>
                <a:gd name="T16" fmla="*/ 34 w 424"/>
                <a:gd name="T17" fmla="*/ 238 h 270"/>
                <a:gd name="T18" fmla="*/ 8 w 424"/>
                <a:gd name="T19" fmla="*/ 220 h 270"/>
                <a:gd name="T20" fmla="*/ 38 w 424"/>
                <a:gd name="T21" fmla="*/ 179 h 270"/>
                <a:gd name="T22" fmla="*/ 0 w 424"/>
                <a:gd name="T23" fmla="*/ 103 h 270"/>
                <a:gd name="T24" fmla="*/ 71 w 424"/>
                <a:gd name="T25" fmla="*/ 54 h 270"/>
                <a:gd name="T26" fmla="*/ 141 w 424"/>
                <a:gd name="T27" fmla="*/ 7 h 270"/>
                <a:gd name="T28" fmla="*/ 206 w 424"/>
                <a:gd name="T29" fmla="*/ 0 h 270"/>
                <a:gd name="T30" fmla="*/ 279 w 424"/>
                <a:gd name="T31" fmla="*/ 13 h 270"/>
                <a:gd name="T32" fmla="*/ 352 w 424"/>
                <a:gd name="T33" fmla="*/ 26 h 270"/>
                <a:gd name="T34" fmla="*/ 361 w 424"/>
                <a:gd name="T35" fmla="*/ 94 h 270"/>
                <a:gd name="T36" fmla="*/ 424 w 424"/>
                <a:gd name="T37" fmla="*/ 14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4" h="270">
                  <a:moveTo>
                    <a:pt x="424" y="147"/>
                  </a:moveTo>
                  <a:lnTo>
                    <a:pt x="406" y="164"/>
                  </a:lnTo>
                  <a:lnTo>
                    <a:pt x="419" y="218"/>
                  </a:lnTo>
                  <a:lnTo>
                    <a:pt x="363" y="247"/>
                  </a:lnTo>
                  <a:lnTo>
                    <a:pt x="365" y="270"/>
                  </a:lnTo>
                  <a:lnTo>
                    <a:pt x="283" y="255"/>
                  </a:lnTo>
                  <a:lnTo>
                    <a:pt x="200" y="239"/>
                  </a:lnTo>
                  <a:lnTo>
                    <a:pt x="117" y="239"/>
                  </a:lnTo>
                  <a:lnTo>
                    <a:pt x="34" y="238"/>
                  </a:lnTo>
                  <a:lnTo>
                    <a:pt x="8" y="220"/>
                  </a:lnTo>
                  <a:lnTo>
                    <a:pt x="38" y="179"/>
                  </a:lnTo>
                  <a:lnTo>
                    <a:pt x="0" y="103"/>
                  </a:lnTo>
                  <a:lnTo>
                    <a:pt x="71" y="54"/>
                  </a:lnTo>
                  <a:lnTo>
                    <a:pt x="141" y="7"/>
                  </a:lnTo>
                  <a:lnTo>
                    <a:pt x="206" y="0"/>
                  </a:lnTo>
                  <a:lnTo>
                    <a:pt x="279" y="13"/>
                  </a:lnTo>
                  <a:lnTo>
                    <a:pt x="352" y="26"/>
                  </a:lnTo>
                  <a:lnTo>
                    <a:pt x="361" y="94"/>
                  </a:lnTo>
                  <a:lnTo>
                    <a:pt x="424" y="14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1" name="Freeform 51"/>
            <p:cNvSpPr>
              <a:spLocks/>
            </p:cNvSpPr>
            <p:nvPr/>
          </p:nvSpPr>
          <p:spPr bwMode="auto">
            <a:xfrm>
              <a:off x="3418" y="1657"/>
              <a:ext cx="122" cy="133"/>
            </a:xfrm>
            <a:custGeom>
              <a:avLst/>
              <a:gdLst>
                <a:gd name="T0" fmla="*/ 63 w 112"/>
                <a:gd name="T1" fmla="*/ 108 h 122"/>
                <a:gd name="T2" fmla="*/ 59 w 112"/>
                <a:gd name="T3" fmla="*/ 122 h 122"/>
                <a:gd name="T4" fmla="*/ 22 w 112"/>
                <a:gd name="T5" fmla="*/ 116 h 122"/>
                <a:gd name="T6" fmla="*/ 14 w 112"/>
                <a:gd name="T7" fmla="*/ 108 h 122"/>
                <a:gd name="T8" fmla="*/ 3 w 112"/>
                <a:gd name="T9" fmla="*/ 80 h 122"/>
                <a:gd name="T10" fmla="*/ 0 w 112"/>
                <a:gd name="T11" fmla="*/ 22 h 122"/>
                <a:gd name="T12" fmla="*/ 27 w 112"/>
                <a:gd name="T13" fmla="*/ 14 h 122"/>
                <a:gd name="T14" fmla="*/ 36 w 112"/>
                <a:gd name="T15" fmla="*/ 22 h 122"/>
                <a:gd name="T16" fmla="*/ 39 w 112"/>
                <a:gd name="T17" fmla="*/ 9 h 122"/>
                <a:gd name="T18" fmla="*/ 74 w 112"/>
                <a:gd name="T19" fmla="*/ 0 h 122"/>
                <a:gd name="T20" fmla="*/ 86 w 112"/>
                <a:gd name="T21" fmla="*/ 22 h 122"/>
                <a:gd name="T22" fmla="*/ 112 w 112"/>
                <a:gd name="T23" fmla="*/ 23 h 122"/>
                <a:gd name="T24" fmla="*/ 100 w 112"/>
                <a:gd name="T25" fmla="*/ 46 h 122"/>
                <a:gd name="T26" fmla="*/ 68 w 112"/>
                <a:gd name="T27" fmla="*/ 73 h 122"/>
                <a:gd name="T28" fmla="*/ 69 w 112"/>
                <a:gd name="T29" fmla="*/ 78 h 122"/>
                <a:gd name="T30" fmla="*/ 63 w 112"/>
                <a:gd name="T31" fmla="*/ 10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122">
                  <a:moveTo>
                    <a:pt x="63" y="108"/>
                  </a:moveTo>
                  <a:lnTo>
                    <a:pt x="59" y="122"/>
                  </a:lnTo>
                  <a:lnTo>
                    <a:pt x="22" y="116"/>
                  </a:lnTo>
                  <a:lnTo>
                    <a:pt x="14" y="108"/>
                  </a:lnTo>
                  <a:lnTo>
                    <a:pt x="3" y="80"/>
                  </a:lnTo>
                  <a:lnTo>
                    <a:pt x="0" y="22"/>
                  </a:lnTo>
                  <a:lnTo>
                    <a:pt x="27" y="14"/>
                  </a:lnTo>
                  <a:lnTo>
                    <a:pt x="36" y="22"/>
                  </a:lnTo>
                  <a:lnTo>
                    <a:pt x="39" y="9"/>
                  </a:lnTo>
                  <a:lnTo>
                    <a:pt x="74" y="0"/>
                  </a:lnTo>
                  <a:lnTo>
                    <a:pt x="86" y="22"/>
                  </a:lnTo>
                  <a:lnTo>
                    <a:pt x="112" y="23"/>
                  </a:lnTo>
                  <a:lnTo>
                    <a:pt x="100" y="46"/>
                  </a:lnTo>
                  <a:lnTo>
                    <a:pt x="68" y="73"/>
                  </a:lnTo>
                  <a:lnTo>
                    <a:pt x="69" y="78"/>
                  </a:lnTo>
                  <a:lnTo>
                    <a:pt x="63" y="10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2" name="Freeform 52"/>
            <p:cNvSpPr>
              <a:spLocks/>
            </p:cNvSpPr>
            <p:nvPr/>
          </p:nvSpPr>
          <p:spPr bwMode="auto">
            <a:xfrm>
              <a:off x="3559" y="1709"/>
              <a:ext cx="76" cy="70"/>
            </a:xfrm>
            <a:custGeom>
              <a:avLst/>
              <a:gdLst>
                <a:gd name="T0" fmla="*/ 69 w 69"/>
                <a:gd name="T1" fmla="*/ 22 h 64"/>
                <a:gd name="T2" fmla="*/ 64 w 69"/>
                <a:gd name="T3" fmla="*/ 12 h 64"/>
                <a:gd name="T4" fmla="*/ 45 w 69"/>
                <a:gd name="T5" fmla="*/ 0 h 64"/>
                <a:gd name="T6" fmla="*/ 44 w 69"/>
                <a:gd name="T7" fmla="*/ 20 h 64"/>
                <a:gd name="T8" fmla="*/ 28 w 69"/>
                <a:gd name="T9" fmla="*/ 18 h 64"/>
                <a:gd name="T10" fmla="*/ 8 w 69"/>
                <a:gd name="T11" fmla="*/ 7 h 64"/>
                <a:gd name="T12" fmla="*/ 1 w 69"/>
                <a:gd name="T13" fmla="*/ 20 h 64"/>
                <a:gd name="T14" fmla="*/ 0 w 69"/>
                <a:gd name="T15" fmla="*/ 33 h 64"/>
                <a:gd name="T16" fmla="*/ 37 w 69"/>
                <a:gd name="T17" fmla="*/ 64 h 64"/>
                <a:gd name="T18" fmla="*/ 51 w 69"/>
                <a:gd name="T19" fmla="*/ 51 h 64"/>
                <a:gd name="T20" fmla="*/ 51 w 69"/>
                <a:gd name="T21" fmla="*/ 38 h 64"/>
                <a:gd name="T22" fmla="*/ 69 w 69"/>
                <a:gd name="T23" fmla="*/ 2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64">
                  <a:moveTo>
                    <a:pt x="69" y="22"/>
                  </a:moveTo>
                  <a:lnTo>
                    <a:pt x="64" y="12"/>
                  </a:lnTo>
                  <a:lnTo>
                    <a:pt x="45" y="0"/>
                  </a:lnTo>
                  <a:lnTo>
                    <a:pt x="44" y="20"/>
                  </a:lnTo>
                  <a:lnTo>
                    <a:pt x="28" y="18"/>
                  </a:lnTo>
                  <a:lnTo>
                    <a:pt x="8" y="7"/>
                  </a:lnTo>
                  <a:lnTo>
                    <a:pt x="1" y="20"/>
                  </a:lnTo>
                  <a:lnTo>
                    <a:pt x="0" y="33"/>
                  </a:lnTo>
                  <a:lnTo>
                    <a:pt x="37" y="64"/>
                  </a:lnTo>
                  <a:lnTo>
                    <a:pt x="51" y="51"/>
                  </a:lnTo>
                  <a:lnTo>
                    <a:pt x="51" y="38"/>
                  </a:lnTo>
                  <a:lnTo>
                    <a:pt x="69" y="2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3" name="Freeform 53"/>
            <p:cNvSpPr>
              <a:spLocks/>
            </p:cNvSpPr>
            <p:nvPr/>
          </p:nvSpPr>
          <p:spPr bwMode="auto">
            <a:xfrm>
              <a:off x="3427" y="1607"/>
              <a:ext cx="100" cy="68"/>
            </a:xfrm>
            <a:custGeom>
              <a:avLst/>
              <a:gdLst>
                <a:gd name="T0" fmla="*/ 76 w 92"/>
                <a:gd name="T1" fmla="*/ 43 h 63"/>
                <a:gd name="T2" fmla="*/ 8 w 92"/>
                <a:gd name="T3" fmla="*/ 46 h 63"/>
                <a:gd name="T4" fmla="*/ 0 w 92"/>
                <a:gd name="T5" fmla="*/ 63 h 63"/>
                <a:gd name="T6" fmla="*/ 2 w 92"/>
                <a:gd name="T7" fmla="*/ 36 h 63"/>
                <a:gd name="T8" fmla="*/ 47 w 92"/>
                <a:gd name="T9" fmla="*/ 29 h 63"/>
                <a:gd name="T10" fmla="*/ 92 w 92"/>
                <a:gd name="T11" fmla="*/ 0 h 63"/>
                <a:gd name="T12" fmla="*/ 76 w 92"/>
                <a:gd name="T13" fmla="*/ 4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63">
                  <a:moveTo>
                    <a:pt x="76" y="43"/>
                  </a:moveTo>
                  <a:lnTo>
                    <a:pt x="8" y="46"/>
                  </a:lnTo>
                  <a:lnTo>
                    <a:pt x="0" y="63"/>
                  </a:lnTo>
                  <a:lnTo>
                    <a:pt x="2" y="36"/>
                  </a:lnTo>
                  <a:lnTo>
                    <a:pt x="47" y="29"/>
                  </a:lnTo>
                  <a:lnTo>
                    <a:pt x="92" y="0"/>
                  </a:lnTo>
                  <a:lnTo>
                    <a:pt x="76" y="4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4" name="Freeform 54"/>
            <p:cNvSpPr>
              <a:spLocks/>
            </p:cNvSpPr>
            <p:nvPr/>
          </p:nvSpPr>
          <p:spPr bwMode="auto">
            <a:xfrm>
              <a:off x="3495" y="1748"/>
              <a:ext cx="54" cy="27"/>
            </a:xfrm>
            <a:custGeom>
              <a:avLst/>
              <a:gdLst>
                <a:gd name="T0" fmla="*/ 49 w 49"/>
                <a:gd name="T1" fmla="*/ 11 h 25"/>
                <a:gd name="T2" fmla="*/ 33 w 49"/>
                <a:gd name="T3" fmla="*/ 0 h 25"/>
                <a:gd name="T4" fmla="*/ 0 w 49"/>
                <a:gd name="T5" fmla="*/ 4 h 25"/>
                <a:gd name="T6" fmla="*/ 36 w 49"/>
                <a:gd name="T7" fmla="*/ 25 h 25"/>
                <a:gd name="T8" fmla="*/ 49 w 49"/>
                <a:gd name="T9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5">
                  <a:moveTo>
                    <a:pt x="49" y="11"/>
                  </a:moveTo>
                  <a:lnTo>
                    <a:pt x="33" y="0"/>
                  </a:lnTo>
                  <a:lnTo>
                    <a:pt x="0" y="4"/>
                  </a:lnTo>
                  <a:lnTo>
                    <a:pt x="36" y="25"/>
                  </a:lnTo>
                  <a:lnTo>
                    <a:pt x="49" y="1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5" name="Freeform 55"/>
            <p:cNvSpPr>
              <a:spLocks/>
            </p:cNvSpPr>
            <p:nvPr/>
          </p:nvSpPr>
          <p:spPr bwMode="auto">
            <a:xfrm>
              <a:off x="4143" y="1492"/>
              <a:ext cx="222" cy="105"/>
            </a:xfrm>
            <a:custGeom>
              <a:avLst/>
              <a:gdLst>
                <a:gd name="T0" fmla="*/ 204 w 204"/>
                <a:gd name="T1" fmla="*/ 60 h 96"/>
                <a:gd name="T2" fmla="*/ 189 w 204"/>
                <a:gd name="T3" fmla="*/ 7 h 96"/>
                <a:gd name="T4" fmla="*/ 79 w 204"/>
                <a:gd name="T5" fmla="*/ 0 h 96"/>
                <a:gd name="T6" fmla="*/ 0 w 204"/>
                <a:gd name="T7" fmla="*/ 23 h 96"/>
                <a:gd name="T8" fmla="*/ 7 w 204"/>
                <a:gd name="T9" fmla="*/ 43 h 96"/>
                <a:gd name="T10" fmla="*/ 34 w 204"/>
                <a:gd name="T11" fmla="*/ 75 h 96"/>
                <a:gd name="T12" fmla="*/ 51 w 204"/>
                <a:gd name="T13" fmla="*/ 74 h 96"/>
                <a:gd name="T14" fmla="*/ 116 w 204"/>
                <a:gd name="T15" fmla="*/ 85 h 96"/>
                <a:gd name="T16" fmla="*/ 182 w 204"/>
                <a:gd name="T17" fmla="*/ 96 h 96"/>
                <a:gd name="T18" fmla="*/ 204 w 204"/>
                <a:gd name="T19" fmla="*/ 6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4" h="96">
                  <a:moveTo>
                    <a:pt x="204" y="60"/>
                  </a:moveTo>
                  <a:lnTo>
                    <a:pt x="189" y="7"/>
                  </a:lnTo>
                  <a:lnTo>
                    <a:pt x="79" y="0"/>
                  </a:lnTo>
                  <a:lnTo>
                    <a:pt x="0" y="23"/>
                  </a:lnTo>
                  <a:lnTo>
                    <a:pt x="7" y="43"/>
                  </a:lnTo>
                  <a:lnTo>
                    <a:pt x="34" y="75"/>
                  </a:lnTo>
                  <a:lnTo>
                    <a:pt x="51" y="74"/>
                  </a:lnTo>
                  <a:lnTo>
                    <a:pt x="116" y="85"/>
                  </a:lnTo>
                  <a:lnTo>
                    <a:pt x="182" y="96"/>
                  </a:lnTo>
                  <a:lnTo>
                    <a:pt x="204" y="6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6" name="Freeform 56"/>
            <p:cNvSpPr>
              <a:spLocks/>
            </p:cNvSpPr>
            <p:nvPr/>
          </p:nvSpPr>
          <p:spPr bwMode="auto">
            <a:xfrm>
              <a:off x="4046" y="1573"/>
              <a:ext cx="361" cy="150"/>
            </a:xfrm>
            <a:custGeom>
              <a:avLst/>
              <a:gdLst>
                <a:gd name="T0" fmla="*/ 170 w 332"/>
                <a:gd name="T1" fmla="*/ 94 h 138"/>
                <a:gd name="T2" fmla="*/ 92 w 332"/>
                <a:gd name="T3" fmla="*/ 105 h 138"/>
                <a:gd name="T4" fmla="*/ 14 w 332"/>
                <a:gd name="T5" fmla="*/ 114 h 138"/>
                <a:gd name="T6" fmla="*/ 0 w 332"/>
                <a:gd name="T7" fmla="*/ 117 h 138"/>
                <a:gd name="T8" fmla="*/ 22 w 332"/>
                <a:gd name="T9" fmla="*/ 40 h 138"/>
                <a:gd name="T10" fmla="*/ 64 w 332"/>
                <a:gd name="T11" fmla="*/ 39 h 138"/>
                <a:gd name="T12" fmla="*/ 121 w 332"/>
                <a:gd name="T13" fmla="*/ 75 h 138"/>
                <a:gd name="T14" fmla="*/ 146 w 332"/>
                <a:gd name="T15" fmla="*/ 53 h 138"/>
                <a:gd name="T16" fmla="*/ 140 w 332"/>
                <a:gd name="T17" fmla="*/ 0 h 138"/>
                <a:gd name="T18" fmla="*/ 205 w 332"/>
                <a:gd name="T19" fmla="*/ 11 h 138"/>
                <a:gd name="T20" fmla="*/ 271 w 332"/>
                <a:gd name="T21" fmla="*/ 22 h 138"/>
                <a:gd name="T22" fmla="*/ 300 w 332"/>
                <a:gd name="T23" fmla="*/ 64 h 138"/>
                <a:gd name="T24" fmla="*/ 332 w 332"/>
                <a:gd name="T25" fmla="*/ 131 h 138"/>
                <a:gd name="T26" fmla="*/ 267 w 332"/>
                <a:gd name="T27" fmla="*/ 138 h 138"/>
                <a:gd name="T28" fmla="*/ 170 w 332"/>
                <a:gd name="T29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138">
                  <a:moveTo>
                    <a:pt x="170" y="94"/>
                  </a:moveTo>
                  <a:lnTo>
                    <a:pt x="92" y="105"/>
                  </a:lnTo>
                  <a:lnTo>
                    <a:pt x="14" y="114"/>
                  </a:lnTo>
                  <a:lnTo>
                    <a:pt x="0" y="117"/>
                  </a:lnTo>
                  <a:lnTo>
                    <a:pt x="22" y="40"/>
                  </a:lnTo>
                  <a:lnTo>
                    <a:pt x="64" y="39"/>
                  </a:lnTo>
                  <a:lnTo>
                    <a:pt x="121" y="75"/>
                  </a:lnTo>
                  <a:lnTo>
                    <a:pt x="146" y="53"/>
                  </a:lnTo>
                  <a:lnTo>
                    <a:pt x="140" y="0"/>
                  </a:lnTo>
                  <a:lnTo>
                    <a:pt x="205" y="11"/>
                  </a:lnTo>
                  <a:lnTo>
                    <a:pt x="271" y="22"/>
                  </a:lnTo>
                  <a:lnTo>
                    <a:pt x="300" y="64"/>
                  </a:lnTo>
                  <a:lnTo>
                    <a:pt x="332" y="131"/>
                  </a:lnTo>
                  <a:lnTo>
                    <a:pt x="267" y="138"/>
                  </a:lnTo>
                  <a:lnTo>
                    <a:pt x="170" y="9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7" name="Freeform 57"/>
            <p:cNvSpPr>
              <a:spLocks/>
            </p:cNvSpPr>
            <p:nvPr/>
          </p:nvSpPr>
          <p:spPr bwMode="auto">
            <a:xfrm>
              <a:off x="4046" y="1675"/>
              <a:ext cx="291" cy="153"/>
            </a:xfrm>
            <a:custGeom>
              <a:avLst/>
              <a:gdLst>
                <a:gd name="T0" fmla="*/ 12 w 267"/>
                <a:gd name="T1" fmla="*/ 101 h 140"/>
                <a:gd name="T2" fmla="*/ 0 w 267"/>
                <a:gd name="T3" fmla="*/ 23 h 140"/>
                <a:gd name="T4" fmla="*/ 14 w 267"/>
                <a:gd name="T5" fmla="*/ 20 h 140"/>
                <a:gd name="T6" fmla="*/ 92 w 267"/>
                <a:gd name="T7" fmla="*/ 11 h 140"/>
                <a:gd name="T8" fmla="*/ 170 w 267"/>
                <a:gd name="T9" fmla="*/ 0 h 140"/>
                <a:gd name="T10" fmla="*/ 267 w 267"/>
                <a:gd name="T11" fmla="*/ 44 h 140"/>
                <a:gd name="T12" fmla="*/ 197 w 267"/>
                <a:gd name="T13" fmla="*/ 91 h 140"/>
                <a:gd name="T14" fmla="*/ 126 w 267"/>
                <a:gd name="T15" fmla="*/ 140 h 140"/>
                <a:gd name="T16" fmla="*/ 83 w 267"/>
                <a:gd name="T17" fmla="*/ 136 h 140"/>
                <a:gd name="T18" fmla="*/ 82 w 267"/>
                <a:gd name="T19" fmla="*/ 113 h 140"/>
                <a:gd name="T20" fmla="*/ 40 w 267"/>
                <a:gd name="T21" fmla="*/ 106 h 140"/>
                <a:gd name="T22" fmla="*/ 12 w 267"/>
                <a:gd name="T23" fmla="*/ 10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7" h="140">
                  <a:moveTo>
                    <a:pt x="12" y="101"/>
                  </a:moveTo>
                  <a:lnTo>
                    <a:pt x="0" y="23"/>
                  </a:lnTo>
                  <a:lnTo>
                    <a:pt x="14" y="20"/>
                  </a:lnTo>
                  <a:lnTo>
                    <a:pt x="92" y="11"/>
                  </a:lnTo>
                  <a:lnTo>
                    <a:pt x="170" y="0"/>
                  </a:lnTo>
                  <a:lnTo>
                    <a:pt x="267" y="44"/>
                  </a:lnTo>
                  <a:lnTo>
                    <a:pt x="197" y="91"/>
                  </a:lnTo>
                  <a:lnTo>
                    <a:pt x="126" y="140"/>
                  </a:lnTo>
                  <a:lnTo>
                    <a:pt x="83" y="136"/>
                  </a:lnTo>
                  <a:lnTo>
                    <a:pt x="82" y="113"/>
                  </a:lnTo>
                  <a:lnTo>
                    <a:pt x="40" y="106"/>
                  </a:lnTo>
                  <a:lnTo>
                    <a:pt x="12" y="10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8" name="Freeform 58"/>
            <p:cNvSpPr>
              <a:spLocks/>
            </p:cNvSpPr>
            <p:nvPr/>
          </p:nvSpPr>
          <p:spPr bwMode="auto">
            <a:xfrm>
              <a:off x="3181" y="1882"/>
              <a:ext cx="193" cy="172"/>
            </a:xfrm>
            <a:custGeom>
              <a:avLst/>
              <a:gdLst>
                <a:gd name="T0" fmla="*/ 134 w 178"/>
                <a:gd name="T1" fmla="*/ 91 h 158"/>
                <a:gd name="T2" fmla="*/ 172 w 178"/>
                <a:gd name="T3" fmla="*/ 70 h 158"/>
                <a:gd name="T4" fmla="*/ 159 w 178"/>
                <a:gd name="T5" fmla="*/ 45 h 158"/>
                <a:gd name="T6" fmla="*/ 178 w 178"/>
                <a:gd name="T7" fmla="*/ 10 h 158"/>
                <a:gd name="T8" fmla="*/ 120 w 178"/>
                <a:gd name="T9" fmla="*/ 0 h 158"/>
                <a:gd name="T10" fmla="*/ 59 w 178"/>
                <a:gd name="T11" fmla="*/ 38 h 158"/>
                <a:gd name="T12" fmla="*/ 16 w 178"/>
                <a:gd name="T13" fmla="*/ 100 h 158"/>
                <a:gd name="T14" fmla="*/ 0 w 178"/>
                <a:gd name="T15" fmla="*/ 121 h 158"/>
                <a:gd name="T16" fmla="*/ 42 w 178"/>
                <a:gd name="T17" fmla="*/ 121 h 158"/>
                <a:gd name="T18" fmla="*/ 103 w 178"/>
                <a:gd name="T19" fmla="*/ 125 h 158"/>
                <a:gd name="T20" fmla="*/ 112 w 178"/>
                <a:gd name="T21" fmla="*/ 146 h 158"/>
                <a:gd name="T22" fmla="*/ 127 w 178"/>
                <a:gd name="T23" fmla="*/ 158 h 158"/>
                <a:gd name="T24" fmla="*/ 134 w 178"/>
                <a:gd name="T25" fmla="*/ 9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158">
                  <a:moveTo>
                    <a:pt x="134" y="91"/>
                  </a:moveTo>
                  <a:lnTo>
                    <a:pt x="172" y="70"/>
                  </a:lnTo>
                  <a:lnTo>
                    <a:pt x="159" y="45"/>
                  </a:lnTo>
                  <a:lnTo>
                    <a:pt x="178" y="10"/>
                  </a:lnTo>
                  <a:lnTo>
                    <a:pt x="120" y="0"/>
                  </a:lnTo>
                  <a:lnTo>
                    <a:pt x="59" y="38"/>
                  </a:lnTo>
                  <a:lnTo>
                    <a:pt x="16" y="100"/>
                  </a:lnTo>
                  <a:lnTo>
                    <a:pt x="0" y="121"/>
                  </a:lnTo>
                  <a:lnTo>
                    <a:pt x="42" y="121"/>
                  </a:lnTo>
                  <a:lnTo>
                    <a:pt x="103" y="125"/>
                  </a:lnTo>
                  <a:lnTo>
                    <a:pt x="112" y="146"/>
                  </a:lnTo>
                  <a:lnTo>
                    <a:pt x="127" y="158"/>
                  </a:lnTo>
                  <a:lnTo>
                    <a:pt x="134" y="9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299" name="Freeform 59"/>
            <p:cNvSpPr>
              <a:spLocks/>
            </p:cNvSpPr>
            <p:nvPr/>
          </p:nvSpPr>
          <p:spPr bwMode="auto">
            <a:xfrm>
              <a:off x="4088" y="2218"/>
              <a:ext cx="512" cy="304"/>
            </a:xfrm>
            <a:custGeom>
              <a:avLst/>
              <a:gdLst>
                <a:gd name="T0" fmla="*/ 432 w 470"/>
                <a:gd name="T1" fmla="*/ 228 h 279"/>
                <a:gd name="T2" fmla="*/ 428 w 470"/>
                <a:gd name="T3" fmla="*/ 276 h 279"/>
                <a:gd name="T4" fmla="*/ 332 w 470"/>
                <a:gd name="T5" fmla="*/ 255 h 279"/>
                <a:gd name="T6" fmla="*/ 254 w 470"/>
                <a:gd name="T7" fmla="*/ 279 h 279"/>
                <a:gd name="T8" fmla="*/ 198 w 470"/>
                <a:gd name="T9" fmla="*/ 270 h 279"/>
                <a:gd name="T10" fmla="*/ 143 w 470"/>
                <a:gd name="T11" fmla="*/ 261 h 279"/>
                <a:gd name="T12" fmla="*/ 132 w 470"/>
                <a:gd name="T13" fmla="*/ 246 h 279"/>
                <a:gd name="T14" fmla="*/ 127 w 470"/>
                <a:gd name="T15" fmla="*/ 226 h 279"/>
                <a:gd name="T16" fmla="*/ 111 w 470"/>
                <a:gd name="T17" fmla="*/ 219 h 279"/>
                <a:gd name="T18" fmla="*/ 95 w 470"/>
                <a:gd name="T19" fmla="*/ 218 h 279"/>
                <a:gd name="T20" fmla="*/ 73 w 470"/>
                <a:gd name="T21" fmla="*/ 204 h 279"/>
                <a:gd name="T22" fmla="*/ 0 w 470"/>
                <a:gd name="T23" fmla="*/ 130 h 279"/>
                <a:gd name="T24" fmla="*/ 29 w 470"/>
                <a:gd name="T25" fmla="*/ 121 h 279"/>
                <a:gd name="T26" fmla="*/ 68 w 470"/>
                <a:gd name="T27" fmla="*/ 66 h 279"/>
                <a:gd name="T28" fmla="*/ 117 w 470"/>
                <a:gd name="T29" fmla="*/ 19 h 279"/>
                <a:gd name="T30" fmla="*/ 118 w 470"/>
                <a:gd name="T31" fmla="*/ 17 h 279"/>
                <a:gd name="T32" fmla="*/ 210 w 470"/>
                <a:gd name="T33" fmla="*/ 27 h 279"/>
                <a:gd name="T34" fmla="*/ 292 w 470"/>
                <a:gd name="T35" fmla="*/ 0 h 279"/>
                <a:gd name="T36" fmla="*/ 296 w 470"/>
                <a:gd name="T37" fmla="*/ 0 h 279"/>
                <a:gd name="T38" fmla="*/ 332 w 470"/>
                <a:gd name="T39" fmla="*/ 36 h 279"/>
                <a:gd name="T40" fmla="*/ 368 w 470"/>
                <a:gd name="T41" fmla="*/ 73 h 279"/>
                <a:gd name="T42" fmla="*/ 384 w 470"/>
                <a:gd name="T43" fmla="*/ 123 h 279"/>
                <a:gd name="T44" fmla="*/ 399 w 470"/>
                <a:gd name="T45" fmla="*/ 174 h 279"/>
                <a:gd name="T46" fmla="*/ 439 w 470"/>
                <a:gd name="T47" fmla="*/ 175 h 279"/>
                <a:gd name="T48" fmla="*/ 469 w 470"/>
                <a:gd name="T49" fmla="*/ 185 h 279"/>
                <a:gd name="T50" fmla="*/ 470 w 470"/>
                <a:gd name="T51" fmla="*/ 198 h 279"/>
                <a:gd name="T52" fmla="*/ 448 w 470"/>
                <a:gd name="T53" fmla="*/ 211 h 279"/>
                <a:gd name="T54" fmla="*/ 442 w 470"/>
                <a:gd name="T55" fmla="*/ 206 h 279"/>
                <a:gd name="T56" fmla="*/ 432 w 470"/>
                <a:gd name="T57" fmla="*/ 22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70" h="279">
                  <a:moveTo>
                    <a:pt x="432" y="228"/>
                  </a:moveTo>
                  <a:lnTo>
                    <a:pt x="428" y="276"/>
                  </a:lnTo>
                  <a:lnTo>
                    <a:pt x="332" y="255"/>
                  </a:lnTo>
                  <a:lnTo>
                    <a:pt x="254" y="279"/>
                  </a:lnTo>
                  <a:lnTo>
                    <a:pt x="198" y="270"/>
                  </a:lnTo>
                  <a:lnTo>
                    <a:pt x="143" y="261"/>
                  </a:lnTo>
                  <a:lnTo>
                    <a:pt x="132" y="246"/>
                  </a:lnTo>
                  <a:lnTo>
                    <a:pt x="127" y="226"/>
                  </a:lnTo>
                  <a:lnTo>
                    <a:pt x="111" y="219"/>
                  </a:lnTo>
                  <a:lnTo>
                    <a:pt x="95" y="218"/>
                  </a:lnTo>
                  <a:lnTo>
                    <a:pt x="73" y="204"/>
                  </a:lnTo>
                  <a:lnTo>
                    <a:pt x="0" y="130"/>
                  </a:lnTo>
                  <a:lnTo>
                    <a:pt x="29" y="121"/>
                  </a:lnTo>
                  <a:lnTo>
                    <a:pt x="68" y="66"/>
                  </a:lnTo>
                  <a:lnTo>
                    <a:pt x="117" y="19"/>
                  </a:lnTo>
                  <a:lnTo>
                    <a:pt x="118" y="17"/>
                  </a:lnTo>
                  <a:lnTo>
                    <a:pt x="210" y="27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332" y="36"/>
                  </a:lnTo>
                  <a:lnTo>
                    <a:pt x="368" y="73"/>
                  </a:lnTo>
                  <a:lnTo>
                    <a:pt x="384" y="123"/>
                  </a:lnTo>
                  <a:lnTo>
                    <a:pt x="399" y="174"/>
                  </a:lnTo>
                  <a:lnTo>
                    <a:pt x="439" y="175"/>
                  </a:lnTo>
                  <a:lnTo>
                    <a:pt x="469" y="185"/>
                  </a:lnTo>
                  <a:lnTo>
                    <a:pt x="470" y="198"/>
                  </a:lnTo>
                  <a:lnTo>
                    <a:pt x="448" y="211"/>
                  </a:lnTo>
                  <a:lnTo>
                    <a:pt x="442" y="206"/>
                  </a:lnTo>
                  <a:lnTo>
                    <a:pt x="432" y="22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0" name="Freeform 60"/>
            <p:cNvSpPr>
              <a:spLocks/>
            </p:cNvSpPr>
            <p:nvPr/>
          </p:nvSpPr>
          <p:spPr bwMode="auto">
            <a:xfrm>
              <a:off x="3643" y="2039"/>
              <a:ext cx="347" cy="160"/>
            </a:xfrm>
            <a:custGeom>
              <a:avLst/>
              <a:gdLst>
                <a:gd name="T0" fmla="*/ 262 w 319"/>
                <a:gd name="T1" fmla="*/ 43 h 147"/>
                <a:gd name="T2" fmla="*/ 319 w 319"/>
                <a:gd name="T3" fmla="*/ 87 h 147"/>
                <a:gd name="T4" fmla="*/ 317 w 319"/>
                <a:gd name="T5" fmla="*/ 91 h 147"/>
                <a:gd name="T6" fmla="*/ 303 w 319"/>
                <a:gd name="T7" fmla="*/ 103 h 147"/>
                <a:gd name="T8" fmla="*/ 291 w 319"/>
                <a:gd name="T9" fmla="*/ 109 h 147"/>
                <a:gd name="T10" fmla="*/ 291 w 319"/>
                <a:gd name="T11" fmla="*/ 115 h 147"/>
                <a:gd name="T12" fmla="*/ 275 w 319"/>
                <a:gd name="T13" fmla="*/ 131 h 147"/>
                <a:gd name="T14" fmla="*/ 247 w 319"/>
                <a:gd name="T15" fmla="*/ 136 h 147"/>
                <a:gd name="T16" fmla="*/ 232 w 319"/>
                <a:gd name="T17" fmla="*/ 136 h 147"/>
                <a:gd name="T18" fmla="*/ 216 w 319"/>
                <a:gd name="T19" fmla="*/ 134 h 147"/>
                <a:gd name="T20" fmla="*/ 139 w 319"/>
                <a:gd name="T21" fmla="*/ 125 h 147"/>
                <a:gd name="T22" fmla="*/ 110 w 319"/>
                <a:gd name="T23" fmla="*/ 147 h 147"/>
                <a:gd name="T24" fmla="*/ 82 w 319"/>
                <a:gd name="T25" fmla="*/ 134 h 147"/>
                <a:gd name="T26" fmla="*/ 13 w 319"/>
                <a:gd name="T27" fmla="*/ 68 h 147"/>
                <a:gd name="T28" fmla="*/ 0 w 319"/>
                <a:gd name="T29" fmla="*/ 48 h 147"/>
                <a:gd name="T30" fmla="*/ 109 w 319"/>
                <a:gd name="T31" fmla="*/ 0 h 147"/>
                <a:gd name="T32" fmla="*/ 120 w 319"/>
                <a:gd name="T33" fmla="*/ 7 h 147"/>
                <a:gd name="T34" fmla="*/ 128 w 319"/>
                <a:gd name="T35" fmla="*/ 5 h 147"/>
                <a:gd name="T36" fmla="*/ 190 w 319"/>
                <a:gd name="T37" fmla="*/ 28 h 147"/>
                <a:gd name="T38" fmla="*/ 203 w 319"/>
                <a:gd name="T39" fmla="*/ 45 h 147"/>
                <a:gd name="T40" fmla="*/ 227 w 319"/>
                <a:gd name="T41" fmla="*/ 42 h 147"/>
                <a:gd name="T42" fmla="*/ 262 w 319"/>
                <a:gd name="T43" fmla="*/ 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9" h="147">
                  <a:moveTo>
                    <a:pt x="262" y="43"/>
                  </a:moveTo>
                  <a:lnTo>
                    <a:pt x="319" y="87"/>
                  </a:lnTo>
                  <a:lnTo>
                    <a:pt x="317" y="91"/>
                  </a:lnTo>
                  <a:lnTo>
                    <a:pt x="303" y="103"/>
                  </a:lnTo>
                  <a:lnTo>
                    <a:pt x="291" y="109"/>
                  </a:lnTo>
                  <a:lnTo>
                    <a:pt x="291" y="115"/>
                  </a:lnTo>
                  <a:lnTo>
                    <a:pt x="275" y="131"/>
                  </a:lnTo>
                  <a:lnTo>
                    <a:pt x="247" y="136"/>
                  </a:lnTo>
                  <a:lnTo>
                    <a:pt x="232" y="136"/>
                  </a:lnTo>
                  <a:lnTo>
                    <a:pt x="216" y="134"/>
                  </a:lnTo>
                  <a:lnTo>
                    <a:pt x="139" y="125"/>
                  </a:lnTo>
                  <a:lnTo>
                    <a:pt x="110" y="147"/>
                  </a:lnTo>
                  <a:lnTo>
                    <a:pt x="82" y="134"/>
                  </a:lnTo>
                  <a:lnTo>
                    <a:pt x="13" y="68"/>
                  </a:lnTo>
                  <a:lnTo>
                    <a:pt x="0" y="48"/>
                  </a:lnTo>
                  <a:lnTo>
                    <a:pt x="109" y="0"/>
                  </a:lnTo>
                  <a:lnTo>
                    <a:pt x="120" y="7"/>
                  </a:lnTo>
                  <a:lnTo>
                    <a:pt x="128" y="5"/>
                  </a:lnTo>
                  <a:lnTo>
                    <a:pt x="190" y="28"/>
                  </a:lnTo>
                  <a:lnTo>
                    <a:pt x="203" y="45"/>
                  </a:lnTo>
                  <a:lnTo>
                    <a:pt x="227" y="42"/>
                  </a:lnTo>
                  <a:lnTo>
                    <a:pt x="262" y="4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1" name="Freeform 61"/>
            <p:cNvSpPr>
              <a:spLocks/>
            </p:cNvSpPr>
            <p:nvPr/>
          </p:nvSpPr>
          <p:spPr bwMode="auto">
            <a:xfrm>
              <a:off x="3667" y="1807"/>
              <a:ext cx="33" cy="14"/>
            </a:xfrm>
            <a:custGeom>
              <a:avLst/>
              <a:gdLst>
                <a:gd name="T0" fmla="*/ 0 w 30"/>
                <a:gd name="T1" fmla="*/ 13 h 13"/>
                <a:gd name="T2" fmla="*/ 30 w 30"/>
                <a:gd name="T3" fmla="*/ 13 h 13"/>
                <a:gd name="T4" fmla="*/ 15 w 30"/>
                <a:gd name="T5" fmla="*/ 0 h 13"/>
                <a:gd name="T6" fmla="*/ 0 w 30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13">
                  <a:moveTo>
                    <a:pt x="0" y="13"/>
                  </a:moveTo>
                  <a:lnTo>
                    <a:pt x="30" y="13"/>
                  </a:lnTo>
                  <a:lnTo>
                    <a:pt x="15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2" name="Freeform 62"/>
            <p:cNvSpPr>
              <a:spLocks/>
            </p:cNvSpPr>
            <p:nvPr/>
          </p:nvSpPr>
          <p:spPr bwMode="auto">
            <a:xfrm>
              <a:off x="3310" y="2094"/>
              <a:ext cx="31" cy="44"/>
            </a:xfrm>
            <a:custGeom>
              <a:avLst/>
              <a:gdLst>
                <a:gd name="T0" fmla="*/ 15 w 28"/>
                <a:gd name="T1" fmla="*/ 0 h 40"/>
                <a:gd name="T2" fmla="*/ 2 w 28"/>
                <a:gd name="T3" fmla="*/ 27 h 40"/>
                <a:gd name="T4" fmla="*/ 1 w 28"/>
                <a:gd name="T5" fmla="*/ 35 h 40"/>
                <a:gd name="T6" fmla="*/ 0 w 28"/>
                <a:gd name="T7" fmla="*/ 35 h 40"/>
                <a:gd name="T8" fmla="*/ 28 w 28"/>
                <a:gd name="T9" fmla="*/ 40 h 40"/>
                <a:gd name="T10" fmla="*/ 28 w 28"/>
                <a:gd name="T11" fmla="*/ 35 h 40"/>
                <a:gd name="T12" fmla="*/ 15 w 28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15" y="0"/>
                  </a:moveTo>
                  <a:lnTo>
                    <a:pt x="2" y="27"/>
                  </a:lnTo>
                  <a:lnTo>
                    <a:pt x="1" y="35"/>
                  </a:lnTo>
                  <a:lnTo>
                    <a:pt x="0" y="35"/>
                  </a:lnTo>
                  <a:lnTo>
                    <a:pt x="28" y="40"/>
                  </a:lnTo>
                  <a:lnTo>
                    <a:pt x="28" y="3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3" name="Freeform 63"/>
            <p:cNvSpPr>
              <a:spLocks/>
            </p:cNvSpPr>
            <p:nvPr/>
          </p:nvSpPr>
          <p:spPr bwMode="auto">
            <a:xfrm>
              <a:off x="4406" y="2182"/>
              <a:ext cx="234" cy="238"/>
            </a:xfrm>
            <a:custGeom>
              <a:avLst/>
              <a:gdLst>
                <a:gd name="T0" fmla="*/ 44 w 215"/>
                <a:gd name="T1" fmla="*/ 0 h 218"/>
                <a:gd name="T2" fmla="*/ 0 w 215"/>
                <a:gd name="T3" fmla="*/ 33 h 218"/>
                <a:gd name="T4" fmla="*/ 4 w 215"/>
                <a:gd name="T5" fmla="*/ 33 h 218"/>
                <a:gd name="T6" fmla="*/ 40 w 215"/>
                <a:gd name="T7" fmla="*/ 69 h 218"/>
                <a:gd name="T8" fmla="*/ 76 w 215"/>
                <a:gd name="T9" fmla="*/ 106 h 218"/>
                <a:gd name="T10" fmla="*/ 92 w 215"/>
                <a:gd name="T11" fmla="*/ 156 h 218"/>
                <a:gd name="T12" fmla="*/ 107 w 215"/>
                <a:gd name="T13" fmla="*/ 207 h 218"/>
                <a:gd name="T14" fmla="*/ 147 w 215"/>
                <a:gd name="T15" fmla="*/ 208 h 218"/>
                <a:gd name="T16" fmla="*/ 177 w 215"/>
                <a:gd name="T17" fmla="*/ 218 h 218"/>
                <a:gd name="T18" fmla="*/ 174 w 215"/>
                <a:gd name="T19" fmla="*/ 189 h 218"/>
                <a:gd name="T20" fmla="*/ 215 w 215"/>
                <a:gd name="T21" fmla="*/ 148 h 218"/>
                <a:gd name="T22" fmla="*/ 175 w 215"/>
                <a:gd name="T23" fmla="*/ 113 h 218"/>
                <a:gd name="T24" fmla="*/ 136 w 215"/>
                <a:gd name="T25" fmla="*/ 77 h 218"/>
                <a:gd name="T26" fmla="*/ 98 w 215"/>
                <a:gd name="T27" fmla="*/ 41 h 218"/>
                <a:gd name="T28" fmla="*/ 59 w 215"/>
                <a:gd name="T29" fmla="*/ 6 h 218"/>
                <a:gd name="T30" fmla="*/ 44 w 215"/>
                <a:gd name="T3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5" h="218">
                  <a:moveTo>
                    <a:pt x="44" y="0"/>
                  </a:moveTo>
                  <a:lnTo>
                    <a:pt x="0" y="33"/>
                  </a:lnTo>
                  <a:lnTo>
                    <a:pt x="4" y="33"/>
                  </a:lnTo>
                  <a:lnTo>
                    <a:pt x="40" y="69"/>
                  </a:lnTo>
                  <a:lnTo>
                    <a:pt x="76" y="106"/>
                  </a:lnTo>
                  <a:lnTo>
                    <a:pt x="92" y="156"/>
                  </a:lnTo>
                  <a:lnTo>
                    <a:pt x="107" y="207"/>
                  </a:lnTo>
                  <a:lnTo>
                    <a:pt x="147" y="208"/>
                  </a:lnTo>
                  <a:lnTo>
                    <a:pt x="177" y="218"/>
                  </a:lnTo>
                  <a:lnTo>
                    <a:pt x="174" y="189"/>
                  </a:lnTo>
                  <a:lnTo>
                    <a:pt x="215" y="148"/>
                  </a:lnTo>
                  <a:lnTo>
                    <a:pt x="175" y="113"/>
                  </a:lnTo>
                  <a:lnTo>
                    <a:pt x="136" y="77"/>
                  </a:lnTo>
                  <a:lnTo>
                    <a:pt x="98" y="41"/>
                  </a:lnTo>
                  <a:lnTo>
                    <a:pt x="59" y="6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4" name="Freeform 64"/>
            <p:cNvSpPr>
              <a:spLocks/>
            </p:cNvSpPr>
            <p:nvPr/>
          </p:nvSpPr>
          <p:spPr bwMode="auto">
            <a:xfrm>
              <a:off x="3904" y="865"/>
              <a:ext cx="572" cy="605"/>
            </a:xfrm>
            <a:custGeom>
              <a:avLst/>
              <a:gdLst>
                <a:gd name="T0" fmla="*/ 441 w 525"/>
                <a:gd name="T1" fmla="*/ 298 h 555"/>
                <a:gd name="T2" fmla="*/ 425 w 525"/>
                <a:gd name="T3" fmla="*/ 280 h 555"/>
                <a:gd name="T4" fmla="*/ 423 w 525"/>
                <a:gd name="T5" fmla="*/ 232 h 555"/>
                <a:gd name="T6" fmla="*/ 370 w 525"/>
                <a:gd name="T7" fmla="*/ 171 h 555"/>
                <a:gd name="T8" fmla="*/ 395 w 525"/>
                <a:gd name="T9" fmla="*/ 131 h 555"/>
                <a:gd name="T10" fmla="*/ 335 w 525"/>
                <a:gd name="T11" fmla="*/ 98 h 555"/>
                <a:gd name="T12" fmla="*/ 332 w 525"/>
                <a:gd name="T13" fmla="*/ 62 h 555"/>
                <a:gd name="T14" fmla="*/ 334 w 525"/>
                <a:gd name="T15" fmla="*/ 52 h 555"/>
                <a:gd name="T16" fmla="*/ 332 w 525"/>
                <a:gd name="T17" fmla="*/ 17 h 555"/>
                <a:gd name="T18" fmla="*/ 265 w 525"/>
                <a:gd name="T19" fmla="*/ 0 h 555"/>
                <a:gd name="T20" fmla="*/ 208 w 525"/>
                <a:gd name="T21" fmla="*/ 21 h 555"/>
                <a:gd name="T22" fmla="*/ 195 w 525"/>
                <a:gd name="T23" fmla="*/ 61 h 555"/>
                <a:gd name="T24" fmla="*/ 170 w 525"/>
                <a:gd name="T25" fmla="*/ 73 h 555"/>
                <a:gd name="T26" fmla="*/ 117 w 525"/>
                <a:gd name="T27" fmla="*/ 71 h 555"/>
                <a:gd name="T28" fmla="*/ 73 w 525"/>
                <a:gd name="T29" fmla="*/ 62 h 555"/>
                <a:gd name="T30" fmla="*/ 26 w 525"/>
                <a:gd name="T31" fmla="*/ 37 h 555"/>
                <a:gd name="T32" fmla="*/ 0 w 525"/>
                <a:gd name="T33" fmla="*/ 52 h 555"/>
                <a:gd name="T34" fmla="*/ 117 w 525"/>
                <a:gd name="T35" fmla="*/ 100 h 555"/>
                <a:gd name="T36" fmla="*/ 158 w 525"/>
                <a:gd name="T37" fmla="*/ 173 h 555"/>
                <a:gd name="T38" fmla="*/ 179 w 525"/>
                <a:gd name="T39" fmla="*/ 225 h 555"/>
                <a:gd name="T40" fmla="*/ 197 w 525"/>
                <a:gd name="T41" fmla="*/ 221 h 555"/>
                <a:gd name="T42" fmla="*/ 218 w 525"/>
                <a:gd name="T43" fmla="*/ 236 h 555"/>
                <a:gd name="T44" fmla="*/ 228 w 525"/>
                <a:gd name="T45" fmla="*/ 275 h 555"/>
                <a:gd name="T46" fmla="*/ 156 w 525"/>
                <a:gd name="T47" fmla="*/ 331 h 555"/>
                <a:gd name="T48" fmla="*/ 127 w 525"/>
                <a:gd name="T49" fmla="*/ 361 h 555"/>
                <a:gd name="T50" fmla="*/ 91 w 525"/>
                <a:gd name="T51" fmla="*/ 378 h 555"/>
                <a:gd name="T52" fmla="*/ 99 w 525"/>
                <a:gd name="T53" fmla="*/ 440 h 555"/>
                <a:gd name="T54" fmla="*/ 113 w 525"/>
                <a:gd name="T55" fmla="*/ 510 h 555"/>
                <a:gd name="T56" fmla="*/ 160 w 525"/>
                <a:gd name="T57" fmla="*/ 527 h 555"/>
                <a:gd name="T58" fmla="*/ 161 w 525"/>
                <a:gd name="T59" fmla="*/ 535 h 555"/>
                <a:gd name="T60" fmla="*/ 180 w 525"/>
                <a:gd name="T61" fmla="*/ 532 h 555"/>
                <a:gd name="T62" fmla="*/ 196 w 525"/>
                <a:gd name="T63" fmla="*/ 555 h 555"/>
                <a:gd name="T64" fmla="*/ 208 w 525"/>
                <a:gd name="T65" fmla="*/ 547 h 555"/>
                <a:gd name="T66" fmla="*/ 316 w 525"/>
                <a:gd name="T67" fmla="*/ 528 h 555"/>
                <a:gd name="T68" fmla="*/ 339 w 525"/>
                <a:gd name="T69" fmla="*/ 517 h 555"/>
                <a:gd name="T70" fmla="*/ 395 w 525"/>
                <a:gd name="T71" fmla="*/ 517 h 555"/>
                <a:gd name="T72" fmla="*/ 429 w 525"/>
                <a:gd name="T73" fmla="*/ 484 h 555"/>
                <a:gd name="T74" fmla="*/ 461 w 525"/>
                <a:gd name="T75" fmla="*/ 452 h 555"/>
                <a:gd name="T76" fmla="*/ 493 w 525"/>
                <a:gd name="T77" fmla="*/ 418 h 555"/>
                <a:gd name="T78" fmla="*/ 525 w 525"/>
                <a:gd name="T79" fmla="*/ 385 h 555"/>
                <a:gd name="T80" fmla="*/ 447 w 525"/>
                <a:gd name="T81" fmla="*/ 340 h 555"/>
                <a:gd name="T82" fmla="*/ 467 w 525"/>
                <a:gd name="T83" fmla="*/ 324 h 555"/>
                <a:gd name="T84" fmla="*/ 441 w 525"/>
                <a:gd name="T85" fmla="*/ 298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5" h="555">
                  <a:moveTo>
                    <a:pt x="441" y="298"/>
                  </a:moveTo>
                  <a:lnTo>
                    <a:pt x="425" y="280"/>
                  </a:lnTo>
                  <a:lnTo>
                    <a:pt x="423" y="232"/>
                  </a:lnTo>
                  <a:lnTo>
                    <a:pt x="370" y="171"/>
                  </a:lnTo>
                  <a:lnTo>
                    <a:pt x="395" y="131"/>
                  </a:lnTo>
                  <a:lnTo>
                    <a:pt x="335" y="98"/>
                  </a:lnTo>
                  <a:lnTo>
                    <a:pt x="332" y="62"/>
                  </a:lnTo>
                  <a:lnTo>
                    <a:pt x="334" y="52"/>
                  </a:lnTo>
                  <a:lnTo>
                    <a:pt x="332" y="17"/>
                  </a:lnTo>
                  <a:lnTo>
                    <a:pt x="265" y="0"/>
                  </a:lnTo>
                  <a:lnTo>
                    <a:pt x="208" y="21"/>
                  </a:lnTo>
                  <a:lnTo>
                    <a:pt x="195" y="61"/>
                  </a:lnTo>
                  <a:lnTo>
                    <a:pt x="170" y="73"/>
                  </a:lnTo>
                  <a:lnTo>
                    <a:pt x="117" y="71"/>
                  </a:lnTo>
                  <a:lnTo>
                    <a:pt x="73" y="62"/>
                  </a:lnTo>
                  <a:lnTo>
                    <a:pt x="26" y="37"/>
                  </a:lnTo>
                  <a:lnTo>
                    <a:pt x="0" y="52"/>
                  </a:lnTo>
                  <a:lnTo>
                    <a:pt x="117" y="100"/>
                  </a:lnTo>
                  <a:lnTo>
                    <a:pt x="158" y="173"/>
                  </a:lnTo>
                  <a:lnTo>
                    <a:pt x="179" y="225"/>
                  </a:lnTo>
                  <a:lnTo>
                    <a:pt x="197" y="221"/>
                  </a:lnTo>
                  <a:lnTo>
                    <a:pt x="218" y="236"/>
                  </a:lnTo>
                  <a:lnTo>
                    <a:pt x="228" y="275"/>
                  </a:lnTo>
                  <a:lnTo>
                    <a:pt x="156" y="331"/>
                  </a:lnTo>
                  <a:lnTo>
                    <a:pt x="127" y="361"/>
                  </a:lnTo>
                  <a:lnTo>
                    <a:pt x="91" y="378"/>
                  </a:lnTo>
                  <a:lnTo>
                    <a:pt x="99" y="440"/>
                  </a:lnTo>
                  <a:lnTo>
                    <a:pt x="113" y="510"/>
                  </a:lnTo>
                  <a:lnTo>
                    <a:pt x="160" y="527"/>
                  </a:lnTo>
                  <a:lnTo>
                    <a:pt x="161" y="535"/>
                  </a:lnTo>
                  <a:lnTo>
                    <a:pt x="180" y="532"/>
                  </a:lnTo>
                  <a:lnTo>
                    <a:pt x="196" y="555"/>
                  </a:lnTo>
                  <a:lnTo>
                    <a:pt x="208" y="547"/>
                  </a:lnTo>
                  <a:lnTo>
                    <a:pt x="316" y="528"/>
                  </a:lnTo>
                  <a:lnTo>
                    <a:pt x="339" y="517"/>
                  </a:lnTo>
                  <a:lnTo>
                    <a:pt x="395" y="517"/>
                  </a:lnTo>
                  <a:lnTo>
                    <a:pt x="429" y="484"/>
                  </a:lnTo>
                  <a:lnTo>
                    <a:pt x="461" y="452"/>
                  </a:lnTo>
                  <a:lnTo>
                    <a:pt x="493" y="418"/>
                  </a:lnTo>
                  <a:lnTo>
                    <a:pt x="525" y="385"/>
                  </a:lnTo>
                  <a:lnTo>
                    <a:pt x="447" y="340"/>
                  </a:lnTo>
                  <a:lnTo>
                    <a:pt x="467" y="324"/>
                  </a:lnTo>
                  <a:lnTo>
                    <a:pt x="441" y="29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5" name="Freeform 65"/>
            <p:cNvSpPr>
              <a:spLocks/>
            </p:cNvSpPr>
            <p:nvPr/>
          </p:nvSpPr>
          <p:spPr bwMode="auto">
            <a:xfrm>
              <a:off x="3509" y="2284"/>
              <a:ext cx="8" cy="14"/>
            </a:xfrm>
            <a:custGeom>
              <a:avLst/>
              <a:gdLst>
                <a:gd name="T0" fmla="*/ 2 w 7"/>
                <a:gd name="T1" fmla="*/ 0 h 13"/>
                <a:gd name="T2" fmla="*/ 0 w 7"/>
                <a:gd name="T3" fmla="*/ 13 h 13"/>
                <a:gd name="T4" fmla="*/ 7 w 7"/>
                <a:gd name="T5" fmla="*/ 13 h 13"/>
                <a:gd name="T6" fmla="*/ 2 w 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3">
                  <a:moveTo>
                    <a:pt x="2" y="0"/>
                  </a:moveTo>
                  <a:lnTo>
                    <a:pt x="0" y="13"/>
                  </a:lnTo>
                  <a:lnTo>
                    <a:pt x="7" y="1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6" name="Freeform 66"/>
            <p:cNvSpPr>
              <a:spLocks/>
            </p:cNvSpPr>
            <p:nvPr/>
          </p:nvSpPr>
          <p:spPr bwMode="auto">
            <a:xfrm>
              <a:off x="3854" y="2416"/>
              <a:ext cx="216" cy="180"/>
            </a:xfrm>
            <a:custGeom>
              <a:avLst/>
              <a:gdLst>
                <a:gd name="T0" fmla="*/ 177 w 198"/>
                <a:gd name="T1" fmla="*/ 22 h 165"/>
                <a:gd name="T2" fmla="*/ 178 w 198"/>
                <a:gd name="T3" fmla="*/ 30 h 165"/>
                <a:gd name="T4" fmla="*/ 174 w 198"/>
                <a:gd name="T5" fmla="*/ 41 h 165"/>
                <a:gd name="T6" fmla="*/ 166 w 198"/>
                <a:gd name="T7" fmla="*/ 50 h 165"/>
                <a:gd name="T8" fmla="*/ 168 w 198"/>
                <a:gd name="T9" fmla="*/ 54 h 165"/>
                <a:gd name="T10" fmla="*/ 176 w 198"/>
                <a:gd name="T11" fmla="*/ 61 h 165"/>
                <a:gd name="T12" fmla="*/ 198 w 198"/>
                <a:gd name="T13" fmla="*/ 75 h 165"/>
                <a:gd name="T14" fmla="*/ 180 w 198"/>
                <a:gd name="T15" fmla="*/ 83 h 165"/>
                <a:gd name="T16" fmla="*/ 192 w 198"/>
                <a:gd name="T17" fmla="*/ 91 h 165"/>
                <a:gd name="T18" fmla="*/ 193 w 198"/>
                <a:gd name="T19" fmla="*/ 105 h 165"/>
                <a:gd name="T20" fmla="*/ 165 w 198"/>
                <a:gd name="T21" fmla="*/ 111 h 165"/>
                <a:gd name="T22" fmla="*/ 176 w 198"/>
                <a:gd name="T23" fmla="*/ 121 h 165"/>
                <a:gd name="T24" fmla="*/ 170 w 198"/>
                <a:gd name="T25" fmla="*/ 128 h 165"/>
                <a:gd name="T26" fmla="*/ 161 w 198"/>
                <a:gd name="T27" fmla="*/ 120 h 165"/>
                <a:gd name="T28" fmla="*/ 150 w 198"/>
                <a:gd name="T29" fmla="*/ 138 h 165"/>
                <a:gd name="T30" fmla="*/ 144 w 198"/>
                <a:gd name="T31" fmla="*/ 142 h 165"/>
                <a:gd name="T32" fmla="*/ 155 w 198"/>
                <a:gd name="T33" fmla="*/ 162 h 165"/>
                <a:gd name="T34" fmla="*/ 144 w 198"/>
                <a:gd name="T35" fmla="*/ 165 h 165"/>
                <a:gd name="T36" fmla="*/ 132 w 198"/>
                <a:gd name="T37" fmla="*/ 160 h 165"/>
                <a:gd name="T38" fmla="*/ 119 w 198"/>
                <a:gd name="T39" fmla="*/ 150 h 165"/>
                <a:gd name="T40" fmla="*/ 105 w 198"/>
                <a:gd name="T41" fmla="*/ 143 h 165"/>
                <a:gd name="T42" fmla="*/ 104 w 198"/>
                <a:gd name="T43" fmla="*/ 138 h 165"/>
                <a:gd name="T44" fmla="*/ 84 w 198"/>
                <a:gd name="T45" fmla="*/ 120 h 165"/>
                <a:gd name="T46" fmla="*/ 81 w 198"/>
                <a:gd name="T47" fmla="*/ 112 h 165"/>
                <a:gd name="T48" fmla="*/ 68 w 198"/>
                <a:gd name="T49" fmla="*/ 106 h 165"/>
                <a:gd name="T50" fmla="*/ 29 w 198"/>
                <a:gd name="T51" fmla="*/ 69 h 165"/>
                <a:gd name="T52" fmla="*/ 30 w 198"/>
                <a:gd name="T53" fmla="*/ 66 h 165"/>
                <a:gd name="T54" fmla="*/ 23 w 198"/>
                <a:gd name="T55" fmla="*/ 64 h 165"/>
                <a:gd name="T56" fmla="*/ 13 w 198"/>
                <a:gd name="T57" fmla="*/ 37 h 165"/>
                <a:gd name="T58" fmla="*/ 1 w 198"/>
                <a:gd name="T59" fmla="*/ 29 h 165"/>
                <a:gd name="T60" fmla="*/ 0 w 198"/>
                <a:gd name="T61" fmla="*/ 5 h 165"/>
                <a:gd name="T62" fmla="*/ 13 w 198"/>
                <a:gd name="T63" fmla="*/ 3 h 165"/>
                <a:gd name="T64" fmla="*/ 25 w 198"/>
                <a:gd name="T65" fmla="*/ 16 h 165"/>
                <a:gd name="T66" fmla="*/ 37 w 198"/>
                <a:gd name="T67" fmla="*/ 0 h 165"/>
                <a:gd name="T68" fmla="*/ 53 w 198"/>
                <a:gd name="T69" fmla="*/ 0 h 165"/>
                <a:gd name="T70" fmla="*/ 68 w 198"/>
                <a:gd name="T71" fmla="*/ 6 h 165"/>
                <a:gd name="T72" fmla="*/ 102 w 198"/>
                <a:gd name="T73" fmla="*/ 12 h 165"/>
                <a:gd name="T74" fmla="*/ 108 w 198"/>
                <a:gd name="T75" fmla="*/ 6 h 165"/>
                <a:gd name="T76" fmla="*/ 116 w 198"/>
                <a:gd name="T77" fmla="*/ 11 h 165"/>
                <a:gd name="T78" fmla="*/ 121 w 198"/>
                <a:gd name="T79" fmla="*/ 7 h 165"/>
                <a:gd name="T80" fmla="*/ 134 w 198"/>
                <a:gd name="T81" fmla="*/ 12 h 165"/>
                <a:gd name="T82" fmla="*/ 142 w 198"/>
                <a:gd name="T83" fmla="*/ 9 h 165"/>
                <a:gd name="T84" fmla="*/ 151 w 198"/>
                <a:gd name="T85" fmla="*/ 21 h 165"/>
                <a:gd name="T86" fmla="*/ 161 w 198"/>
                <a:gd name="T87" fmla="*/ 22 h 165"/>
                <a:gd name="T88" fmla="*/ 177 w 198"/>
                <a:gd name="T89" fmla="*/ 2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8" h="165">
                  <a:moveTo>
                    <a:pt x="177" y="22"/>
                  </a:moveTo>
                  <a:lnTo>
                    <a:pt x="178" y="30"/>
                  </a:lnTo>
                  <a:lnTo>
                    <a:pt x="174" y="41"/>
                  </a:lnTo>
                  <a:lnTo>
                    <a:pt x="166" y="50"/>
                  </a:lnTo>
                  <a:lnTo>
                    <a:pt x="168" y="54"/>
                  </a:lnTo>
                  <a:lnTo>
                    <a:pt x="176" y="61"/>
                  </a:lnTo>
                  <a:lnTo>
                    <a:pt x="198" y="75"/>
                  </a:lnTo>
                  <a:lnTo>
                    <a:pt x="180" y="83"/>
                  </a:lnTo>
                  <a:lnTo>
                    <a:pt x="192" y="91"/>
                  </a:lnTo>
                  <a:lnTo>
                    <a:pt x="193" y="105"/>
                  </a:lnTo>
                  <a:lnTo>
                    <a:pt x="165" y="111"/>
                  </a:lnTo>
                  <a:lnTo>
                    <a:pt x="176" y="121"/>
                  </a:lnTo>
                  <a:lnTo>
                    <a:pt x="170" y="128"/>
                  </a:lnTo>
                  <a:lnTo>
                    <a:pt x="161" y="120"/>
                  </a:lnTo>
                  <a:lnTo>
                    <a:pt x="150" y="138"/>
                  </a:lnTo>
                  <a:lnTo>
                    <a:pt x="144" y="142"/>
                  </a:lnTo>
                  <a:lnTo>
                    <a:pt x="155" y="162"/>
                  </a:lnTo>
                  <a:lnTo>
                    <a:pt x="144" y="165"/>
                  </a:lnTo>
                  <a:lnTo>
                    <a:pt x="132" y="160"/>
                  </a:lnTo>
                  <a:lnTo>
                    <a:pt x="119" y="150"/>
                  </a:lnTo>
                  <a:lnTo>
                    <a:pt x="105" y="143"/>
                  </a:lnTo>
                  <a:lnTo>
                    <a:pt x="104" y="138"/>
                  </a:lnTo>
                  <a:lnTo>
                    <a:pt x="84" y="120"/>
                  </a:lnTo>
                  <a:lnTo>
                    <a:pt x="81" y="112"/>
                  </a:lnTo>
                  <a:lnTo>
                    <a:pt x="68" y="106"/>
                  </a:lnTo>
                  <a:lnTo>
                    <a:pt x="29" y="69"/>
                  </a:lnTo>
                  <a:lnTo>
                    <a:pt x="30" y="66"/>
                  </a:lnTo>
                  <a:lnTo>
                    <a:pt x="23" y="64"/>
                  </a:lnTo>
                  <a:lnTo>
                    <a:pt x="13" y="37"/>
                  </a:lnTo>
                  <a:lnTo>
                    <a:pt x="1" y="29"/>
                  </a:lnTo>
                  <a:lnTo>
                    <a:pt x="0" y="5"/>
                  </a:lnTo>
                  <a:lnTo>
                    <a:pt x="13" y="3"/>
                  </a:lnTo>
                  <a:lnTo>
                    <a:pt x="25" y="16"/>
                  </a:lnTo>
                  <a:lnTo>
                    <a:pt x="37" y="0"/>
                  </a:lnTo>
                  <a:lnTo>
                    <a:pt x="53" y="0"/>
                  </a:lnTo>
                  <a:lnTo>
                    <a:pt x="68" y="6"/>
                  </a:lnTo>
                  <a:lnTo>
                    <a:pt x="102" y="12"/>
                  </a:lnTo>
                  <a:lnTo>
                    <a:pt x="108" y="6"/>
                  </a:lnTo>
                  <a:lnTo>
                    <a:pt x="116" y="11"/>
                  </a:lnTo>
                  <a:lnTo>
                    <a:pt x="121" y="7"/>
                  </a:lnTo>
                  <a:lnTo>
                    <a:pt x="134" y="12"/>
                  </a:lnTo>
                  <a:lnTo>
                    <a:pt x="142" y="9"/>
                  </a:lnTo>
                  <a:lnTo>
                    <a:pt x="151" y="21"/>
                  </a:lnTo>
                  <a:lnTo>
                    <a:pt x="161" y="22"/>
                  </a:lnTo>
                  <a:lnTo>
                    <a:pt x="177" y="2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7" name="Freeform 67"/>
            <p:cNvSpPr>
              <a:spLocks/>
            </p:cNvSpPr>
            <p:nvPr/>
          </p:nvSpPr>
          <p:spPr bwMode="auto">
            <a:xfrm>
              <a:off x="3741" y="2327"/>
              <a:ext cx="310" cy="245"/>
            </a:xfrm>
            <a:custGeom>
              <a:avLst/>
              <a:gdLst>
                <a:gd name="T0" fmla="*/ 265 w 285"/>
                <a:gd name="T1" fmla="*/ 104 h 225"/>
                <a:gd name="T2" fmla="*/ 285 w 285"/>
                <a:gd name="T3" fmla="*/ 86 h 225"/>
                <a:gd name="T4" fmla="*/ 267 w 285"/>
                <a:gd name="T5" fmla="*/ 78 h 225"/>
                <a:gd name="T6" fmla="*/ 267 w 285"/>
                <a:gd name="T7" fmla="*/ 68 h 225"/>
                <a:gd name="T8" fmla="*/ 249 w 285"/>
                <a:gd name="T9" fmla="*/ 44 h 225"/>
                <a:gd name="T10" fmla="*/ 132 w 285"/>
                <a:gd name="T11" fmla="*/ 0 h 225"/>
                <a:gd name="T12" fmla="*/ 125 w 285"/>
                <a:gd name="T13" fmla="*/ 6 h 225"/>
                <a:gd name="T14" fmla="*/ 110 w 285"/>
                <a:gd name="T15" fmla="*/ 12 h 225"/>
                <a:gd name="T16" fmla="*/ 89 w 285"/>
                <a:gd name="T17" fmla="*/ 21 h 225"/>
                <a:gd name="T18" fmla="*/ 94 w 285"/>
                <a:gd name="T19" fmla="*/ 37 h 225"/>
                <a:gd name="T20" fmla="*/ 90 w 285"/>
                <a:gd name="T21" fmla="*/ 48 h 225"/>
                <a:gd name="T22" fmla="*/ 76 w 285"/>
                <a:gd name="T23" fmla="*/ 60 h 225"/>
                <a:gd name="T24" fmla="*/ 67 w 285"/>
                <a:gd name="T25" fmla="*/ 71 h 225"/>
                <a:gd name="T26" fmla="*/ 52 w 285"/>
                <a:gd name="T27" fmla="*/ 65 h 225"/>
                <a:gd name="T28" fmla="*/ 43 w 285"/>
                <a:gd name="T29" fmla="*/ 59 h 225"/>
                <a:gd name="T30" fmla="*/ 11 w 285"/>
                <a:gd name="T31" fmla="*/ 68 h 225"/>
                <a:gd name="T32" fmla="*/ 9 w 285"/>
                <a:gd name="T33" fmla="*/ 81 h 225"/>
                <a:gd name="T34" fmla="*/ 34 w 285"/>
                <a:gd name="T35" fmla="*/ 88 h 225"/>
                <a:gd name="T36" fmla="*/ 85 w 285"/>
                <a:gd name="T37" fmla="*/ 162 h 225"/>
                <a:gd name="T38" fmla="*/ 195 w 285"/>
                <a:gd name="T39" fmla="*/ 223 h 225"/>
                <a:gd name="T40" fmla="*/ 209 w 285"/>
                <a:gd name="T41" fmla="*/ 224 h 225"/>
                <a:gd name="T42" fmla="*/ 188 w 285"/>
                <a:gd name="T43" fmla="*/ 202 h 225"/>
                <a:gd name="T44" fmla="*/ 172 w 285"/>
                <a:gd name="T45" fmla="*/ 188 h 225"/>
                <a:gd name="T46" fmla="*/ 134 w 285"/>
                <a:gd name="T47" fmla="*/ 148 h 225"/>
                <a:gd name="T48" fmla="*/ 117 w 285"/>
                <a:gd name="T49" fmla="*/ 119 h 225"/>
                <a:gd name="T50" fmla="*/ 104 w 285"/>
                <a:gd name="T51" fmla="*/ 87 h 225"/>
                <a:gd name="T52" fmla="*/ 129 w 285"/>
                <a:gd name="T53" fmla="*/ 98 h 225"/>
                <a:gd name="T54" fmla="*/ 157 w 285"/>
                <a:gd name="T55" fmla="*/ 82 h 225"/>
                <a:gd name="T56" fmla="*/ 206 w 285"/>
                <a:gd name="T57" fmla="*/ 94 h 225"/>
                <a:gd name="T58" fmla="*/ 220 w 285"/>
                <a:gd name="T59" fmla="*/ 93 h 225"/>
                <a:gd name="T60" fmla="*/ 238 w 285"/>
                <a:gd name="T61" fmla="*/ 94 h 225"/>
                <a:gd name="T62" fmla="*/ 255 w 285"/>
                <a:gd name="T63" fmla="*/ 10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5" h="225">
                  <a:moveTo>
                    <a:pt x="255" y="103"/>
                  </a:moveTo>
                  <a:lnTo>
                    <a:pt x="265" y="104"/>
                  </a:lnTo>
                  <a:lnTo>
                    <a:pt x="270" y="89"/>
                  </a:lnTo>
                  <a:lnTo>
                    <a:pt x="285" y="86"/>
                  </a:lnTo>
                  <a:lnTo>
                    <a:pt x="284" y="82"/>
                  </a:lnTo>
                  <a:lnTo>
                    <a:pt x="267" y="78"/>
                  </a:lnTo>
                  <a:lnTo>
                    <a:pt x="263" y="73"/>
                  </a:lnTo>
                  <a:lnTo>
                    <a:pt x="267" y="68"/>
                  </a:lnTo>
                  <a:lnTo>
                    <a:pt x="262" y="66"/>
                  </a:lnTo>
                  <a:lnTo>
                    <a:pt x="249" y="44"/>
                  </a:lnTo>
                  <a:lnTo>
                    <a:pt x="175" y="38"/>
                  </a:lnTo>
                  <a:lnTo>
                    <a:pt x="132" y="0"/>
                  </a:lnTo>
                  <a:lnTo>
                    <a:pt x="129" y="6"/>
                  </a:lnTo>
                  <a:lnTo>
                    <a:pt x="125" y="6"/>
                  </a:lnTo>
                  <a:lnTo>
                    <a:pt x="125" y="11"/>
                  </a:lnTo>
                  <a:lnTo>
                    <a:pt x="110" y="12"/>
                  </a:lnTo>
                  <a:lnTo>
                    <a:pt x="105" y="18"/>
                  </a:lnTo>
                  <a:lnTo>
                    <a:pt x="89" y="21"/>
                  </a:lnTo>
                  <a:lnTo>
                    <a:pt x="92" y="32"/>
                  </a:lnTo>
                  <a:lnTo>
                    <a:pt x="94" y="37"/>
                  </a:lnTo>
                  <a:lnTo>
                    <a:pt x="99" y="48"/>
                  </a:lnTo>
                  <a:lnTo>
                    <a:pt x="90" y="48"/>
                  </a:lnTo>
                  <a:lnTo>
                    <a:pt x="75" y="53"/>
                  </a:lnTo>
                  <a:lnTo>
                    <a:pt x="76" y="60"/>
                  </a:lnTo>
                  <a:lnTo>
                    <a:pt x="80" y="68"/>
                  </a:lnTo>
                  <a:lnTo>
                    <a:pt x="67" y="71"/>
                  </a:lnTo>
                  <a:lnTo>
                    <a:pt x="57" y="64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3" y="59"/>
                  </a:lnTo>
                  <a:lnTo>
                    <a:pt x="35" y="70"/>
                  </a:lnTo>
                  <a:lnTo>
                    <a:pt x="11" y="68"/>
                  </a:lnTo>
                  <a:lnTo>
                    <a:pt x="0" y="64"/>
                  </a:lnTo>
                  <a:lnTo>
                    <a:pt x="9" y="81"/>
                  </a:lnTo>
                  <a:lnTo>
                    <a:pt x="22" y="102"/>
                  </a:lnTo>
                  <a:lnTo>
                    <a:pt x="34" y="88"/>
                  </a:lnTo>
                  <a:lnTo>
                    <a:pt x="72" y="147"/>
                  </a:lnTo>
                  <a:lnTo>
                    <a:pt x="85" y="162"/>
                  </a:lnTo>
                  <a:lnTo>
                    <a:pt x="134" y="191"/>
                  </a:lnTo>
                  <a:lnTo>
                    <a:pt x="195" y="223"/>
                  </a:lnTo>
                  <a:lnTo>
                    <a:pt x="205" y="225"/>
                  </a:lnTo>
                  <a:lnTo>
                    <a:pt x="209" y="224"/>
                  </a:lnTo>
                  <a:lnTo>
                    <a:pt x="208" y="220"/>
                  </a:lnTo>
                  <a:lnTo>
                    <a:pt x="188" y="202"/>
                  </a:lnTo>
                  <a:lnTo>
                    <a:pt x="185" y="194"/>
                  </a:lnTo>
                  <a:lnTo>
                    <a:pt x="172" y="188"/>
                  </a:lnTo>
                  <a:lnTo>
                    <a:pt x="133" y="151"/>
                  </a:lnTo>
                  <a:lnTo>
                    <a:pt x="134" y="148"/>
                  </a:lnTo>
                  <a:lnTo>
                    <a:pt x="127" y="146"/>
                  </a:lnTo>
                  <a:lnTo>
                    <a:pt x="117" y="119"/>
                  </a:lnTo>
                  <a:lnTo>
                    <a:pt x="105" y="111"/>
                  </a:lnTo>
                  <a:lnTo>
                    <a:pt x="104" y="87"/>
                  </a:lnTo>
                  <a:lnTo>
                    <a:pt x="117" y="85"/>
                  </a:lnTo>
                  <a:lnTo>
                    <a:pt x="129" y="98"/>
                  </a:lnTo>
                  <a:lnTo>
                    <a:pt x="141" y="82"/>
                  </a:lnTo>
                  <a:lnTo>
                    <a:pt x="157" y="82"/>
                  </a:lnTo>
                  <a:lnTo>
                    <a:pt x="172" y="88"/>
                  </a:lnTo>
                  <a:lnTo>
                    <a:pt x="206" y="94"/>
                  </a:lnTo>
                  <a:lnTo>
                    <a:pt x="212" y="88"/>
                  </a:lnTo>
                  <a:lnTo>
                    <a:pt x="220" y="93"/>
                  </a:lnTo>
                  <a:lnTo>
                    <a:pt x="225" y="89"/>
                  </a:lnTo>
                  <a:lnTo>
                    <a:pt x="238" y="94"/>
                  </a:lnTo>
                  <a:lnTo>
                    <a:pt x="246" y="91"/>
                  </a:lnTo>
                  <a:lnTo>
                    <a:pt x="255" y="10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8" name="Freeform 68"/>
            <p:cNvSpPr>
              <a:spLocks/>
            </p:cNvSpPr>
            <p:nvPr/>
          </p:nvSpPr>
          <p:spPr bwMode="auto">
            <a:xfrm>
              <a:off x="3927" y="2571"/>
              <a:ext cx="84" cy="35"/>
            </a:xfrm>
            <a:custGeom>
              <a:avLst/>
              <a:gdLst>
                <a:gd name="T0" fmla="*/ 76 w 77"/>
                <a:gd name="T1" fmla="*/ 32 h 32"/>
                <a:gd name="T2" fmla="*/ 77 w 77"/>
                <a:gd name="T3" fmla="*/ 24 h 32"/>
                <a:gd name="T4" fmla="*/ 77 w 77"/>
                <a:gd name="T5" fmla="*/ 23 h 32"/>
                <a:gd name="T6" fmla="*/ 65 w 77"/>
                <a:gd name="T7" fmla="*/ 18 h 32"/>
                <a:gd name="T8" fmla="*/ 52 w 77"/>
                <a:gd name="T9" fmla="*/ 8 h 32"/>
                <a:gd name="T10" fmla="*/ 38 w 77"/>
                <a:gd name="T11" fmla="*/ 1 h 32"/>
                <a:gd name="T12" fmla="*/ 34 w 77"/>
                <a:gd name="T13" fmla="*/ 2 h 32"/>
                <a:gd name="T14" fmla="*/ 0 w 77"/>
                <a:gd name="T15" fmla="*/ 0 h 32"/>
                <a:gd name="T16" fmla="*/ 76 w 77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32">
                  <a:moveTo>
                    <a:pt x="76" y="32"/>
                  </a:moveTo>
                  <a:lnTo>
                    <a:pt x="77" y="24"/>
                  </a:lnTo>
                  <a:lnTo>
                    <a:pt x="77" y="23"/>
                  </a:lnTo>
                  <a:lnTo>
                    <a:pt x="65" y="18"/>
                  </a:lnTo>
                  <a:lnTo>
                    <a:pt x="52" y="8"/>
                  </a:lnTo>
                  <a:lnTo>
                    <a:pt x="38" y="1"/>
                  </a:lnTo>
                  <a:lnTo>
                    <a:pt x="34" y="2"/>
                  </a:lnTo>
                  <a:lnTo>
                    <a:pt x="0" y="0"/>
                  </a:lnTo>
                  <a:lnTo>
                    <a:pt x="76" y="3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09" name="Freeform 69"/>
            <p:cNvSpPr>
              <a:spLocks/>
            </p:cNvSpPr>
            <p:nvPr/>
          </p:nvSpPr>
          <p:spPr bwMode="auto">
            <a:xfrm>
              <a:off x="3481" y="2577"/>
              <a:ext cx="49" cy="92"/>
            </a:xfrm>
            <a:custGeom>
              <a:avLst/>
              <a:gdLst>
                <a:gd name="T0" fmla="*/ 32 w 45"/>
                <a:gd name="T1" fmla="*/ 84 h 84"/>
                <a:gd name="T2" fmla="*/ 9 w 45"/>
                <a:gd name="T3" fmla="*/ 70 h 84"/>
                <a:gd name="T4" fmla="*/ 0 w 45"/>
                <a:gd name="T5" fmla="*/ 34 h 84"/>
                <a:gd name="T6" fmla="*/ 32 w 45"/>
                <a:gd name="T7" fmla="*/ 0 h 84"/>
                <a:gd name="T8" fmla="*/ 45 w 45"/>
                <a:gd name="T9" fmla="*/ 37 h 84"/>
                <a:gd name="T10" fmla="*/ 32 w 45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84">
                  <a:moveTo>
                    <a:pt x="32" y="84"/>
                  </a:moveTo>
                  <a:lnTo>
                    <a:pt x="9" y="70"/>
                  </a:lnTo>
                  <a:lnTo>
                    <a:pt x="0" y="34"/>
                  </a:lnTo>
                  <a:lnTo>
                    <a:pt x="32" y="0"/>
                  </a:lnTo>
                  <a:lnTo>
                    <a:pt x="45" y="37"/>
                  </a:lnTo>
                  <a:lnTo>
                    <a:pt x="32" y="8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0" name="Freeform 70"/>
            <p:cNvSpPr>
              <a:spLocks/>
            </p:cNvSpPr>
            <p:nvPr/>
          </p:nvSpPr>
          <p:spPr bwMode="auto">
            <a:xfrm>
              <a:off x="3863" y="2206"/>
              <a:ext cx="353" cy="169"/>
            </a:xfrm>
            <a:custGeom>
              <a:avLst/>
              <a:gdLst>
                <a:gd name="T0" fmla="*/ 137 w 324"/>
                <a:gd name="T1" fmla="*/ 155 h 155"/>
                <a:gd name="T2" fmla="*/ 63 w 324"/>
                <a:gd name="T3" fmla="*/ 149 h 155"/>
                <a:gd name="T4" fmla="*/ 20 w 324"/>
                <a:gd name="T5" fmla="*/ 111 h 155"/>
                <a:gd name="T6" fmla="*/ 5 w 324"/>
                <a:gd name="T7" fmla="*/ 102 h 155"/>
                <a:gd name="T8" fmla="*/ 0 w 324"/>
                <a:gd name="T9" fmla="*/ 95 h 155"/>
                <a:gd name="T10" fmla="*/ 6 w 324"/>
                <a:gd name="T11" fmla="*/ 91 h 155"/>
                <a:gd name="T12" fmla="*/ 23 w 324"/>
                <a:gd name="T13" fmla="*/ 50 h 155"/>
                <a:gd name="T14" fmla="*/ 28 w 324"/>
                <a:gd name="T15" fmla="*/ 46 h 155"/>
                <a:gd name="T16" fmla="*/ 45 w 324"/>
                <a:gd name="T17" fmla="*/ 25 h 155"/>
                <a:gd name="T18" fmla="*/ 60 w 324"/>
                <a:gd name="T19" fmla="*/ 33 h 155"/>
                <a:gd name="T20" fmla="*/ 122 w 324"/>
                <a:gd name="T21" fmla="*/ 34 h 155"/>
                <a:gd name="T22" fmla="*/ 200 w 324"/>
                <a:gd name="T23" fmla="*/ 0 h 155"/>
                <a:gd name="T24" fmla="*/ 283 w 324"/>
                <a:gd name="T25" fmla="*/ 1 h 155"/>
                <a:gd name="T26" fmla="*/ 324 w 324"/>
                <a:gd name="T27" fmla="*/ 30 h 155"/>
                <a:gd name="T28" fmla="*/ 275 w 324"/>
                <a:gd name="T29" fmla="*/ 77 h 155"/>
                <a:gd name="T30" fmla="*/ 236 w 324"/>
                <a:gd name="T31" fmla="*/ 132 h 155"/>
                <a:gd name="T32" fmla="*/ 207 w 324"/>
                <a:gd name="T33" fmla="*/ 141 h 155"/>
                <a:gd name="T34" fmla="*/ 137 w 324"/>
                <a:gd name="T35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4" h="155">
                  <a:moveTo>
                    <a:pt x="137" y="155"/>
                  </a:moveTo>
                  <a:lnTo>
                    <a:pt x="63" y="149"/>
                  </a:lnTo>
                  <a:lnTo>
                    <a:pt x="20" y="111"/>
                  </a:lnTo>
                  <a:lnTo>
                    <a:pt x="5" y="102"/>
                  </a:lnTo>
                  <a:lnTo>
                    <a:pt x="0" y="95"/>
                  </a:lnTo>
                  <a:lnTo>
                    <a:pt x="6" y="91"/>
                  </a:lnTo>
                  <a:lnTo>
                    <a:pt x="23" y="50"/>
                  </a:lnTo>
                  <a:lnTo>
                    <a:pt x="28" y="46"/>
                  </a:lnTo>
                  <a:lnTo>
                    <a:pt x="45" y="25"/>
                  </a:lnTo>
                  <a:lnTo>
                    <a:pt x="60" y="33"/>
                  </a:lnTo>
                  <a:lnTo>
                    <a:pt x="122" y="34"/>
                  </a:lnTo>
                  <a:lnTo>
                    <a:pt x="200" y="0"/>
                  </a:lnTo>
                  <a:lnTo>
                    <a:pt x="283" y="1"/>
                  </a:lnTo>
                  <a:lnTo>
                    <a:pt x="324" y="30"/>
                  </a:lnTo>
                  <a:lnTo>
                    <a:pt x="275" y="77"/>
                  </a:lnTo>
                  <a:lnTo>
                    <a:pt x="236" y="132"/>
                  </a:lnTo>
                  <a:lnTo>
                    <a:pt x="207" y="141"/>
                  </a:lnTo>
                  <a:lnTo>
                    <a:pt x="137" y="15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1" name="Freeform 71"/>
            <p:cNvSpPr>
              <a:spLocks/>
            </p:cNvSpPr>
            <p:nvPr/>
          </p:nvSpPr>
          <p:spPr bwMode="auto">
            <a:xfrm>
              <a:off x="3698" y="2655"/>
              <a:ext cx="1" cy="1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2" name="Freeform 72"/>
            <p:cNvSpPr>
              <a:spLocks/>
            </p:cNvSpPr>
            <p:nvPr/>
          </p:nvSpPr>
          <p:spPr bwMode="auto">
            <a:xfrm>
              <a:off x="4266" y="708"/>
              <a:ext cx="1974" cy="1948"/>
            </a:xfrm>
            <a:custGeom>
              <a:avLst/>
              <a:gdLst>
                <a:gd name="T0" fmla="*/ 1814 w 1814"/>
                <a:gd name="T1" fmla="*/ 69 h 1790"/>
                <a:gd name="T2" fmla="*/ 1696 w 1814"/>
                <a:gd name="T3" fmla="*/ 4 h 1790"/>
                <a:gd name="T4" fmla="*/ 1766 w 1814"/>
                <a:gd name="T5" fmla="*/ 120 h 1790"/>
                <a:gd name="T6" fmla="*/ 1814 w 1814"/>
                <a:gd name="T7" fmla="*/ 337 h 1790"/>
                <a:gd name="T8" fmla="*/ 1747 w 1814"/>
                <a:gd name="T9" fmla="*/ 321 h 1790"/>
                <a:gd name="T10" fmla="*/ 1808 w 1814"/>
                <a:gd name="T11" fmla="*/ 256 h 1790"/>
                <a:gd name="T12" fmla="*/ 1677 w 1814"/>
                <a:gd name="T13" fmla="*/ 90 h 1790"/>
                <a:gd name="T14" fmla="*/ 1487 w 1814"/>
                <a:gd name="T15" fmla="*/ 6 h 1790"/>
                <a:gd name="T16" fmla="*/ 1484 w 1814"/>
                <a:gd name="T17" fmla="*/ 108 h 1790"/>
                <a:gd name="T18" fmla="*/ 1594 w 1814"/>
                <a:gd name="T19" fmla="*/ 204 h 1790"/>
                <a:gd name="T20" fmla="*/ 1435 w 1814"/>
                <a:gd name="T21" fmla="*/ 183 h 1790"/>
                <a:gd name="T22" fmla="*/ 1281 w 1814"/>
                <a:gd name="T23" fmla="*/ 205 h 1790"/>
                <a:gd name="T24" fmla="*/ 1212 w 1814"/>
                <a:gd name="T25" fmla="*/ 205 h 1790"/>
                <a:gd name="T26" fmla="*/ 994 w 1814"/>
                <a:gd name="T27" fmla="*/ 235 h 1790"/>
                <a:gd name="T28" fmla="*/ 955 w 1814"/>
                <a:gd name="T29" fmla="*/ 222 h 1790"/>
                <a:gd name="T30" fmla="*/ 827 w 1814"/>
                <a:gd name="T31" fmla="*/ 271 h 1790"/>
                <a:gd name="T32" fmla="*/ 674 w 1814"/>
                <a:gd name="T33" fmla="*/ 281 h 1790"/>
                <a:gd name="T34" fmla="*/ 629 w 1814"/>
                <a:gd name="T35" fmla="*/ 238 h 1790"/>
                <a:gd name="T36" fmla="*/ 644 w 1814"/>
                <a:gd name="T37" fmla="*/ 358 h 1790"/>
                <a:gd name="T38" fmla="*/ 499 w 1814"/>
                <a:gd name="T39" fmla="*/ 393 h 1790"/>
                <a:gd name="T40" fmla="*/ 385 w 1814"/>
                <a:gd name="T41" fmla="*/ 430 h 1790"/>
                <a:gd name="T42" fmla="*/ 312 w 1814"/>
                <a:gd name="T43" fmla="*/ 434 h 1790"/>
                <a:gd name="T44" fmla="*/ 231 w 1814"/>
                <a:gd name="T45" fmla="*/ 343 h 1790"/>
                <a:gd name="T46" fmla="*/ 300 w 1814"/>
                <a:gd name="T47" fmla="*/ 332 h 1790"/>
                <a:gd name="T48" fmla="*/ 489 w 1814"/>
                <a:gd name="T49" fmla="*/ 264 h 1790"/>
                <a:gd name="T50" fmla="*/ 166 w 1814"/>
                <a:gd name="T51" fmla="*/ 196 h 1790"/>
                <a:gd name="T52" fmla="*/ 158 w 1814"/>
                <a:gd name="T53" fmla="*/ 160 h 1790"/>
                <a:gd name="T54" fmla="*/ 69 w 1814"/>
                <a:gd name="T55" fmla="*/ 172 h 1790"/>
                <a:gd name="T56" fmla="*/ 3 w 1814"/>
                <a:gd name="T57" fmla="*/ 243 h 1790"/>
                <a:gd name="T58" fmla="*/ 93 w 1814"/>
                <a:gd name="T59" fmla="*/ 425 h 1790"/>
                <a:gd name="T60" fmla="*/ 193 w 1814"/>
                <a:gd name="T61" fmla="*/ 530 h 1790"/>
                <a:gd name="T62" fmla="*/ 63 w 1814"/>
                <a:gd name="T63" fmla="*/ 662 h 1790"/>
                <a:gd name="T64" fmla="*/ 175 w 1814"/>
                <a:gd name="T65" fmla="*/ 696 h 1790"/>
                <a:gd name="T66" fmla="*/ 91 w 1814"/>
                <a:gd name="T67" fmla="*/ 781 h 1790"/>
                <a:gd name="T68" fmla="*/ 203 w 1814"/>
                <a:gd name="T69" fmla="*/ 939 h 1790"/>
                <a:gd name="T70" fmla="*/ 330 w 1814"/>
                <a:gd name="T71" fmla="*/ 1090 h 1790"/>
                <a:gd name="T72" fmla="*/ 467 w 1814"/>
                <a:gd name="T73" fmla="*/ 1161 h 1790"/>
                <a:gd name="T74" fmla="*/ 698 w 1814"/>
                <a:gd name="T75" fmla="*/ 1283 h 1790"/>
                <a:gd name="T76" fmla="*/ 745 w 1814"/>
                <a:gd name="T77" fmla="*/ 1447 h 1790"/>
                <a:gd name="T78" fmla="*/ 734 w 1814"/>
                <a:gd name="T79" fmla="*/ 1520 h 1790"/>
                <a:gd name="T80" fmla="*/ 701 w 1814"/>
                <a:gd name="T81" fmla="*/ 1559 h 1790"/>
                <a:gd name="T82" fmla="*/ 796 w 1814"/>
                <a:gd name="T83" fmla="*/ 1653 h 1790"/>
                <a:gd name="T84" fmla="*/ 987 w 1814"/>
                <a:gd name="T85" fmla="*/ 1685 h 1790"/>
                <a:gd name="T86" fmla="*/ 1297 w 1814"/>
                <a:gd name="T87" fmla="*/ 1790 h 1790"/>
                <a:gd name="T88" fmla="*/ 1201 w 1814"/>
                <a:gd name="T89" fmla="*/ 1673 h 1790"/>
                <a:gd name="T90" fmla="*/ 1234 w 1814"/>
                <a:gd name="T91" fmla="*/ 1524 h 1790"/>
                <a:gd name="T92" fmla="*/ 1155 w 1814"/>
                <a:gd name="T93" fmla="*/ 1390 h 1790"/>
                <a:gd name="T94" fmla="*/ 1171 w 1814"/>
                <a:gd name="T95" fmla="*/ 1236 h 1790"/>
                <a:gd name="T96" fmla="*/ 1323 w 1814"/>
                <a:gd name="T97" fmla="*/ 1155 h 1790"/>
                <a:gd name="T98" fmla="*/ 1619 w 1814"/>
                <a:gd name="T99" fmla="*/ 1208 h 1790"/>
                <a:gd name="T100" fmla="*/ 1693 w 1814"/>
                <a:gd name="T101" fmla="*/ 1077 h 1790"/>
                <a:gd name="T102" fmla="*/ 1803 w 1814"/>
                <a:gd name="T103" fmla="*/ 1029 h 1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4" h="1790">
                  <a:moveTo>
                    <a:pt x="1814" y="51"/>
                  </a:moveTo>
                  <a:lnTo>
                    <a:pt x="1778" y="49"/>
                  </a:lnTo>
                  <a:lnTo>
                    <a:pt x="1800" y="67"/>
                  </a:lnTo>
                  <a:lnTo>
                    <a:pt x="1814" y="69"/>
                  </a:lnTo>
                  <a:lnTo>
                    <a:pt x="1814" y="81"/>
                  </a:lnTo>
                  <a:lnTo>
                    <a:pt x="1774" y="74"/>
                  </a:lnTo>
                  <a:lnTo>
                    <a:pt x="1728" y="8"/>
                  </a:lnTo>
                  <a:lnTo>
                    <a:pt x="1696" y="4"/>
                  </a:lnTo>
                  <a:lnTo>
                    <a:pt x="1730" y="40"/>
                  </a:lnTo>
                  <a:lnTo>
                    <a:pt x="1691" y="62"/>
                  </a:lnTo>
                  <a:lnTo>
                    <a:pt x="1707" y="83"/>
                  </a:lnTo>
                  <a:lnTo>
                    <a:pt x="1766" y="120"/>
                  </a:lnTo>
                  <a:lnTo>
                    <a:pt x="1761" y="160"/>
                  </a:lnTo>
                  <a:lnTo>
                    <a:pt x="1801" y="196"/>
                  </a:lnTo>
                  <a:lnTo>
                    <a:pt x="1814" y="196"/>
                  </a:lnTo>
                  <a:lnTo>
                    <a:pt x="1814" y="337"/>
                  </a:lnTo>
                  <a:lnTo>
                    <a:pt x="1800" y="343"/>
                  </a:lnTo>
                  <a:lnTo>
                    <a:pt x="1685" y="328"/>
                  </a:lnTo>
                  <a:lnTo>
                    <a:pt x="1672" y="318"/>
                  </a:lnTo>
                  <a:lnTo>
                    <a:pt x="1747" y="321"/>
                  </a:lnTo>
                  <a:lnTo>
                    <a:pt x="1732" y="327"/>
                  </a:lnTo>
                  <a:lnTo>
                    <a:pt x="1783" y="321"/>
                  </a:lnTo>
                  <a:lnTo>
                    <a:pt x="1776" y="310"/>
                  </a:lnTo>
                  <a:lnTo>
                    <a:pt x="1808" y="256"/>
                  </a:lnTo>
                  <a:lnTo>
                    <a:pt x="1808" y="230"/>
                  </a:lnTo>
                  <a:lnTo>
                    <a:pt x="1739" y="188"/>
                  </a:lnTo>
                  <a:lnTo>
                    <a:pt x="1709" y="137"/>
                  </a:lnTo>
                  <a:lnTo>
                    <a:pt x="1677" y="90"/>
                  </a:lnTo>
                  <a:lnTo>
                    <a:pt x="1634" y="67"/>
                  </a:lnTo>
                  <a:lnTo>
                    <a:pt x="1634" y="19"/>
                  </a:lnTo>
                  <a:lnTo>
                    <a:pt x="1570" y="0"/>
                  </a:lnTo>
                  <a:lnTo>
                    <a:pt x="1487" y="6"/>
                  </a:lnTo>
                  <a:lnTo>
                    <a:pt x="1478" y="70"/>
                  </a:lnTo>
                  <a:lnTo>
                    <a:pt x="1446" y="95"/>
                  </a:lnTo>
                  <a:lnTo>
                    <a:pt x="1457" y="108"/>
                  </a:lnTo>
                  <a:lnTo>
                    <a:pt x="1484" y="108"/>
                  </a:lnTo>
                  <a:lnTo>
                    <a:pt x="1493" y="144"/>
                  </a:lnTo>
                  <a:lnTo>
                    <a:pt x="1505" y="165"/>
                  </a:lnTo>
                  <a:lnTo>
                    <a:pt x="1558" y="180"/>
                  </a:lnTo>
                  <a:lnTo>
                    <a:pt x="1594" y="204"/>
                  </a:lnTo>
                  <a:lnTo>
                    <a:pt x="1614" y="207"/>
                  </a:lnTo>
                  <a:lnTo>
                    <a:pt x="1596" y="241"/>
                  </a:lnTo>
                  <a:lnTo>
                    <a:pt x="1534" y="207"/>
                  </a:lnTo>
                  <a:lnTo>
                    <a:pt x="1435" y="183"/>
                  </a:lnTo>
                  <a:lnTo>
                    <a:pt x="1344" y="168"/>
                  </a:lnTo>
                  <a:lnTo>
                    <a:pt x="1252" y="154"/>
                  </a:lnTo>
                  <a:lnTo>
                    <a:pt x="1235" y="169"/>
                  </a:lnTo>
                  <a:lnTo>
                    <a:pt x="1281" y="205"/>
                  </a:lnTo>
                  <a:lnTo>
                    <a:pt x="1251" y="221"/>
                  </a:lnTo>
                  <a:lnTo>
                    <a:pt x="1250" y="235"/>
                  </a:lnTo>
                  <a:lnTo>
                    <a:pt x="1223" y="231"/>
                  </a:lnTo>
                  <a:lnTo>
                    <a:pt x="1212" y="205"/>
                  </a:lnTo>
                  <a:lnTo>
                    <a:pt x="1155" y="214"/>
                  </a:lnTo>
                  <a:lnTo>
                    <a:pt x="1109" y="221"/>
                  </a:lnTo>
                  <a:lnTo>
                    <a:pt x="1060" y="238"/>
                  </a:lnTo>
                  <a:lnTo>
                    <a:pt x="994" y="235"/>
                  </a:lnTo>
                  <a:lnTo>
                    <a:pt x="1014" y="227"/>
                  </a:lnTo>
                  <a:lnTo>
                    <a:pt x="996" y="207"/>
                  </a:lnTo>
                  <a:lnTo>
                    <a:pt x="1027" y="199"/>
                  </a:lnTo>
                  <a:lnTo>
                    <a:pt x="955" y="222"/>
                  </a:lnTo>
                  <a:lnTo>
                    <a:pt x="949" y="228"/>
                  </a:lnTo>
                  <a:lnTo>
                    <a:pt x="867" y="246"/>
                  </a:lnTo>
                  <a:lnTo>
                    <a:pt x="822" y="263"/>
                  </a:lnTo>
                  <a:lnTo>
                    <a:pt x="827" y="271"/>
                  </a:lnTo>
                  <a:lnTo>
                    <a:pt x="789" y="276"/>
                  </a:lnTo>
                  <a:lnTo>
                    <a:pt x="785" y="311"/>
                  </a:lnTo>
                  <a:lnTo>
                    <a:pt x="721" y="312"/>
                  </a:lnTo>
                  <a:lnTo>
                    <a:pt x="674" y="281"/>
                  </a:lnTo>
                  <a:lnTo>
                    <a:pt x="737" y="258"/>
                  </a:lnTo>
                  <a:lnTo>
                    <a:pt x="664" y="223"/>
                  </a:lnTo>
                  <a:lnTo>
                    <a:pt x="583" y="218"/>
                  </a:lnTo>
                  <a:lnTo>
                    <a:pt x="629" y="238"/>
                  </a:lnTo>
                  <a:lnTo>
                    <a:pt x="648" y="298"/>
                  </a:lnTo>
                  <a:lnTo>
                    <a:pt x="666" y="335"/>
                  </a:lnTo>
                  <a:lnTo>
                    <a:pt x="666" y="359"/>
                  </a:lnTo>
                  <a:lnTo>
                    <a:pt x="644" y="358"/>
                  </a:lnTo>
                  <a:lnTo>
                    <a:pt x="628" y="337"/>
                  </a:lnTo>
                  <a:lnTo>
                    <a:pt x="580" y="332"/>
                  </a:lnTo>
                  <a:lnTo>
                    <a:pt x="540" y="363"/>
                  </a:lnTo>
                  <a:lnTo>
                    <a:pt x="499" y="393"/>
                  </a:lnTo>
                  <a:lnTo>
                    <a:pt x="539" y="438"/>
                  </a:lnTo>
                  <a:lnTo>
                    <a:pt x="444" y="426"/>
                  </a:lnTo>
                  <a:lnTo>
                    <a:pt x="382" y="404"/>
                  </a:lnTo>
                  <a:lnTo>
                    <a:pt x="385" y="430"/>
                  </a:lnTo>
                  <a:lnTo>
                    <a:pt x="428" y="449"/>
                  </a:lnTo>
                  <a:lnTo>
                    <a:pt x="454" y="469"/>
                  </a:lnTo>
                  <a:lnTo>
                    <a:pt x="396" y="475"/>
                  </a:lnTo>
                  <a:lnTo>
                    <a:pt x="312" y="434"/>
                  </a:lnTo>
                  <a:lnTo>
                    <a:pt x="285" y="388"/>
                  </a:lnTo>
                  <a:lnTo>
                    <a:pt x="282" y="371"/>
                  </a:lnTo>
                  <a:lnTo>
                    <a:pt x="289" y="370"/>
                  </a:lnTo>
                  <a:lnTo>
                    <a:pt x="231" y="343"/>
                  </a:lnTo>
                  <a:lnTo>
                    <a:pt x="208" y="329"/>
                  </a:lnTo>
                  <a:lnTo>
                    <a:pt x="154" y="299"/>
                  </a:lnTo>
                  <a:lnTo>
                    <a:pt x="188" y="307"/>
                  </a:lnTo>
                  <a:lnTo>
                    <a:pt x="300" y="332"/>
                  </a:lnTo>
                  <a:lnTo>
                    <a:pt x="413" y="356"/>
                  </a:lnTo>
                  <a:lnTo>
                    <a:pt x="519" y="332"/>
                  </a:lnTo>
                  <a:lnTo>
                    <a:pt x="531" y="295"/>
                  </a:lnTo>
                  <a:lnTo>
                    <a:pt x="489" y="264"/>
                  </a:lnTo>
                  <a:lnTo>
                    <a:pt x="370" y="226"/>
                  </a:lnTo>
                  <a:lnTo>
                    <a:pt x="252" y="188"/>
                  </a:lnTo>
                  <a:lnTo>
                    <a:pt x="183" y="192"/>
                  </a:lnTo>
                  <a:lnTo>
                    <a:pt x="166" y="196"/>
                  </a:lnTo>
                  <a:lnTo>
                    <a:pt x="179" y="177"/>
                  </a:lnTo>
                  <a:lnTo>
                    <a:pt x="153" y="181"/>
                  </a:lnTo>
                  <a:lnTo>
                    <a:pt x="120" y="165"/>
                  </a:lnTo>
                  <a:lnTo>
                    <a:pt x="158" y="160"/>
                  </a:lnTo>
                  <a:lnTo>
                    <a:pt x="108" y="151"/>
                  </a:lnTo>
                  <a:lnTo>
                    <a:pt x="91" y="161"/>
                  </a:lnTo>
                  <a:lnTo>
                    <a:pt x="69" y="157"/>
                  </a:lnTo>
                  <a:lnTo>
                    <a:pt x="69" y="172"/>
                  </a:lnTo>
                  <a:lnTo>
                    <a:pt x="42" y="173"/>
                  </a:lnTo>
                  <a:lnTo>
                    <a:pt x="2" y="197"/>
                  </a:lnTo>
                  <a:lnTo>
                    <a:pt x="0" y="207"/>
                  </a:lnTo>
                  <a:lnTo>
                    <a:pt x="3" y="243"/>
                  </a:lnTo>
                  <a:lnTo>
                    <a:pt x="63" y="276"/>
                  </a:lnTo>
                  <a:lnTo>
                    <a:pt x="38" y="316"/>
                  </a:lnTo>
                  <a:lnTo>
                    <a:pt x="91" y="377"/>
                  </a:lnTo>
                  <a:lnTo>
                    <a:pt x="93" y="425"/>
                  </a:lnTo>
                  <a:lnTo>
                    <a:pt x="109" y="443"/>
                  </a:lnTo>
                  <a:lnTo>
                    <a:pt x="135" y="469"/>
                  </a:lnTo>
                  <a:lnTo>
                    <a:pt x="115" y="485"/>
                  </a:lnTo>
                  <a:lnTo>
                    <a:pt x="193" y="530"/>
                  </a:lnTo>
                  <a:lnTo>
                    <a:pt x="161" y="563"/>
                  </a:lnTo>
                  <a:lnTo>
                    <a:pt x="129" y="597"/>
                  </a:lnTo>
                  <a:lnTo>
                    <a:pt x="97" y="629"/>
                  </a:lnTo>
                  <a:lnTo>
                    <a:pt x="63" y="662"/>
                  </a:lnTo>
                  <a:lnTo>
                    <a:pt x="95" y="662"/>
                  </a:lnTo>
                  <a:lnTo>
                    <a:pt x="87" y="662"/>
                  </a:lnTo>
                  <a:lnTo>
                    <a:pt x="97" y="673"/>
                  </a:lnTo>
                  <a:lnTo>
                    <a:pt x="175" y="696"/>
                  </a:lnTo>
                  <a:lnTo>
                    <a:pt x="128" y="693"/>
                  </a:lnTo>
                  <a:lnTo>
                    <a:pt x="88" y="712"/>
                  </a:lnTo>
                  <a:lnTo>
                    <a:pt x="76" y="728"/>
                  </a:lnTo>
                  <a:lnTo>
                    <a:pt x="91" y="781"/>
                  </a:lnTo>
                  <a:lnTo>
                    <a:pt x="69" y="817"/>
                  </a:lnTo>
                  <a:lnTo>
                    <a:pt x="98" y="859"/>
                  </a:lnTo>
                  <a:lnTo>
                    <a:pt x="130" y="926"/>
                  </a:lnTo>
                  <a:lnTo>
                    <a:pt x="203" y="939"/>
                  </a:lnTo>
                  <a:lnTo>
                    <a:pt x="276" y="952"/>
                  </a:lnTo>
                  <a:lnTo>
                    <a:pt x="285" y="1020"/>
                  </a:lnTo>
                  <a:lnTo>
                    <a:pt x="348" y="1073"/>
                  </a:lnTo>
                  <a:lnTo>
                    <a:pt x="330" y="1090"/>
                  </a:lnTo>
                  <a:lnTo>
                    <a:pt x="343" y="1144"/>
                  </a:lnTo>
                  <a:lnTo>
                    <a:pt x="382" y="1131"/>
                  </a:lnTo>
                  <a:lnTo>
                    <a:pt x="459" y="1139"/>
                  </a:lnTo>
                  <a:lnTo>
                    <a:pt x="467" y="1161"/>
                  </a:lnTo>
                  <a:lnTo>
                    <a:pt x="530" y="1214"/>
                  </a:lnTo>
                  <a:lnTo>
                    <a:pt x="593" y="1268"/>
                  </a:lnTo>
                  <a:lnTo>
                    <a:pt x="625" y="1261"/>
                  </a:lnTo>
                  <a:lnTo>
                    <a:pt x="698" y="1283"/>
                  </a:lnTo>
                  <a:lnTo>
                    <a:pt x="770" y="1306"/>
                  </a:lnTo>
                  <a:lnTo>
                    <a:pt x="802" y="1394"/>
                  </a:lnTo>
                  <a:lnTo>
                    <a:pt x="762" y="1412"/>
                  </a:lnTo>
                  <a:lnTo>
                    <a:pt x="745" y="1447"/>
                  </a:lnTo>
                  <a:lnTo>
                    <a:pt x="757" y="1460"/>
                  </a:lnTo>
                  <a:lnTo>
                    <a:pt x="717" y="1480"/>
                  </a:lnTo>
                  <a:lnTo>
                    <a:pt x="693" y="1487"/>
                  </a:lnTo>
                  <a:lnTo>
                    <a:pt x="734" y="1520"/>
                  </a:lnTo>
                  <a:lnTo>
                    <a:pt x="717" y="1517"/>
                  </a:lnTo>
                  <a:lnTo>
                    <a:pt x="712" y="1537"/>
                  </a:lnTo>
                  <a:lnTo>
                    <a:pt x="704" y="1523"/>
                  </a:lnTo>
                  <a:lnTo>
                    <a:pt x="701" y="1559"/>
                  </a:lnTo>
                  <a:lnTo>
                    <a:pt x="659" y="1563"/>
                  </a:lnTo>
                  <a:lnTo>
                    <a:pt x="647" y="1575"/>
                  </a:lnTo>
                  <a:lnTo>
                    <a:pt x="721" y="1614"/>
                  </a:lnTo>
                  <a:lnTo>
                    <a:pt x="796" y="1653"/>
                  </a:lnTo>
                  <a:lnTo>
                    <a:pt x="800" y="1647"/>
                  </a:lnTo>
                  <a:lnTo>
                    <a:pt x="857" y="1652"/>
                  </a:lnTo>
                  <a:lnTo>
                    <a:pt x="912" y="1655"/>
                  </a:lnTo>
                  <a:lnTo>
                    <a:pt x="987" y="1685"/>
                  </a:lnTo>
                  <a:lnTo>
                    <a:pt x="1062" y="1715"/>
                  </a:lnTo>
                  <a:lnTo>
                    <a:pt x="1138" y="1745"/>
                  </a:lnTo>
                  <a:lnTo>
                    <a:pt x="1214" y="1775"/>
                  </a:lnTo>
                  <a:lnTo>
                    <a:pt x="1297" y="1790"/>
                  </a:lnTo>
                  <a:lnTo>
                    <a:pt x="1253" y="1744"/>
                  </a:lnTo>
                  <a:lnTo>
                    <a:pt x="1212" y="1697"/>
                  </a:lnTo>
                  <a:lnTo>
                    <a:pt x="1205" y="1655"/>
                  </a:lnTo>
                  <a:lnTo>
                    <a:pt x="1201" y="1673"/>
                  </a:lnTo>
                  <a:lnTo>
                    <a:pt x="1172" y="1626"/>
                  </a:lnTo>
                  <a:lnTo>
                    <a:pt x="1155" y="1607"/>
                  </a:lnTo>
                  <a:lnTo>
                    <a:pt x="1181" y="1547"/>
                  </a:lnTo>
                  <a:lnTo>
                    <a:pt x="1234" y="1524"/>
                  </a:lnTo>
                  <a:lnTo>
                    <a:pt x="1258" y="1510"/>
                  </a:lnTo>
                  <a:lnTo>
                    <a:pt x="1253" y="1496"/>
                  </a:lnTo>
                  <a:lnTo>
                    <a:pt x="1214" y="1437"/>
                  </a:lnTo>
                  <a:lnTo>
                    <a:pt x="1155" y="1390"/>
                  </a:lnTo>
                  <a:lnTo>
                    <a:pt x="1098" y="1346"/>
                  </a:lnTo>
                  <a:lnTo>
                    <a:pt x="1107" y="1278"/>
                  </a:lnTo>
                  <a:lnTo>
                    <a:pt x="1113" y="1212"/>
                  </a:lnTo>
                  <a:lnTo>
                    <a:pt x="1171" y="1236"/>
                  </a:lnTo>
                  <a:lnTo>
                    <a:pt x="1181" y="1211"/>
                  </a:lnTo>
                  <a:lnTo>
                    <a:pt x="1217" y="1184"/>
                  </a:lnTo>
                  <a:lnTo>
                    <a:pt x="1253" y="1157"/>
                  </a:lnTo>
                  <a:lnTo>
                    <a:pt x="1323" y="1155"/>
                  </a:lnTo>
                  <a:lnTo>
                    <a:pt x="1388" y="1184"/>
                  </a:lnTo>
                  <a:lnTo>
                    <a:pt x="1454" y="1214"/>
                  </a:lnTo>
                  <a:lnTo>
                    <a:pt x="1525" y="1210"/>
                  </a:lnTo>
                  <a:lnTo>
                    <a:pt x="1619" y="1208"/>
                  </a:lnTo>
                  <a:lnTo>
                    <a:pt x="1714" y="1223"/>
                  </a:lnTo>
                  <a:lnTo>
                    <a:pt x="1722" y="1206"/>
                  </a:lnTo>
                  <a:lnTo>
                    <a:pt x="1670" y="1145"/>
                  </a:lnTo>
                  <a:lnTo>
                    <a:pt x="1693" y="1077"/>
                  </a:lnTo>
                  <a:lnTo>
                    <a:pt x="1737" y="1078"/>
                  </a:lnTo>
                  <a:lnTo>
                    <a:pt x="1678" y="1049"/>
                  </a:lnTo>
                  <a:lnTo>
                    <a:pt x="1740" y="1039"/>
                  </a:lnTo>
                  <a:lnTo>
                    <a:pt x="1803" y="1029"/>
                  </a:lnTo>
                  <a:lnTo>
                    <a:pt x="1814" y="1025"/>
                  </a:lnTo>
                  <a:lnTo>
                    <a:pt x="1814" y="5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3" name="Freeform 73"/>
            <p:cNvSpPr>
              <a:spLocks/>
            </p:cNvSpPr>
            <p:nvPr/>
          </p:nvSpPr>
          <p:spPr bwMode="auto">
            <a:xfrm>
              <a:off x="5208" y="494"/>
              <a:ext cx="512" cy="191"/>
            </a:xfrm>
            <a:custGeom>
              <a:avLst/>
              <a:gdLst>
                <a:gd name="T0" fmla="*/ 470 w 470"/>
                <a:gd name="T1" fmla="*/ 13 h 175"/>
                <a:gd name="T2" fmla="*/ 432 w 470"/>
                <a:gd name="T3" fmla="*/ 36 h 175"/>
                <a:gd name="T4" fmla="*/ 331 w 470"/>
                <a:gd name="T5" fmla="*/ 61 h 175"/>
                <a:gd name="T6" fmla="*/ 227 w 470"/>
                <a:gd name="T7" fmla="*/ 85 h 175"/>
                <a:gd name="T8" fmla="*/ 199 w 470"/>
                <a:gd name="T9" fmla="*/ 90 h 175"/>
                <a:gd name="T10" fmla="*/ 214 w 470"/>
                <a:gd name="T11" fmla="*/ 98 h 175"/>
                <a:gd name="T12" fmla="*/ 206 w 470"/>
                <a:gd name="T13" fmla="*/ 106 h 175"/>
                <a:gd name="T14" fmla="*/ 184 w 470"/>
                <a:gd name="T15" fmla="*/ 109 h 175"/>
                <a:gd name="T16" fmla="*/ 188 w 470"/>
                <a:gd name="T17" fmla="*/ 119 h 175"/>
                <a:gd name="T18" fmla="*/ 148 w 470"/>
                <a:gd name="T19" fmla="*/ 113 h 175"/>
                <a:gd name="T20" fmla="*/ 161 w 470"/>
                <a:gd name="T21" fmla="*/ 131 h 175"/>
                <a:gd name="T22" fmla="*/ 144 w 470"/>
                <a:gd name="T23" fmla="*/ 138 h 175"/>
                <a:gd name="T24" fmla="*/ 154 w 470"/>
                <a:gd name="T25" fmla="*/ 156 h 175"/>
                <a:gd name="T26" fmla="*/ 106 w 470"/>
                <a:gd name="T27" fmla="*/ 146 h 175"/>
                <a:gd name="T28" fmla="*/ 153 w 470"/>
                <a:gd name="T29" fmla="*/ 160 h 175"/>
                <a:gd name="T30" fmla="*/ 127 w 470"/>
                <a:gd name="T31" fmla="*/ 161 h 175"/>
                <a:gd name="T32" fmla="*/ 135 w 470"/>
                <a:gd name="T33" fmla="*/ 175 h 175"/>
                <a:gd name="T34" fmla="*/ 28 w 470"/>
                <a:gd name="T35" fmla="*/ 167 h 175"/>
                <a:gd name="T36" fmla="*/ 46 w 470"/>
                <a:gd name="T37" fmla="*/ 154 h 175"/>
                <a:gd name="T38" fmla="*/ 0 w 470"/>
                <a:gd name="T39" fmla="*/ 153 h 175"/>
                <a:gd name="T40" fmla="*/ 45 w 470"/>
                <a:gd name="T41" fmla="*/ 131 h 175"/>
                <a:gd name="T42" fmla="*/ 61 w 470"/>
                <a:gd name="T43" fmla="*/ 130 h 175"/>
                <a:gd name="T44" fmla="*/ 43 w 470"/>
                <a:gd name="T45" fmla="*/ 122 h 175"/>
                <a:gd name="T46" fmla="*/ 53 w 470"/>
                <a:gd name="T47" fmla="*/ 112 h 175"/>
                <a:gd name="T48" fmla="*/ 77 w 470"/>
                <a:gd name="T49" fmla="*/ 100 h 175"/>
                <a:gd name="T50" fmla="*/ 61 w 470"/>
                <a:gd name="T51" fmla="*/ 97 h 175"/>
                <a:gd name="T52" fmla="*/ 68 w 470"/>
                <a:gd name="T53" fmla="*/ 89 h 175"/>
                <a:gd name="T54" fmla="*/ 42 w 470"/>
                <a:gd name="T55" fmla="*/ 86 h 175"/>
                <a:gd name="T56" fmla="*/ 71 w 470"/>
                <a:gd name="T57" fmla="*/ 77 h 175"/>
                <a:gd name="T58" fmla="*/ 99 w 470"/>
                <a:gd name="T59" fmla="*/ 69 h 175"/>
                <a:gd name="T60" fmla="*/ 184 w 470"/>
                <a:gd name="T61" fmla="*/ 44 h 175"/>
                <a:gd name="T62" fmla="*/ 197 w 470"/>
                <a:gd name="T63" fmla="*/ 35 h 175"/>
                <a:gd name="T64" fmla="*/ 358 w 470"/>
                <a:gd name="T65" fmla="*/ 15 h 175"/>
                <a:gd name="T66" fmla="*/ 427 w 470"/>
                <a:gd name="T67" fmla="*/ 0 h 175"/>
                <a:gd name="T68" fmla="*/ 470 w 470"/>
                <a:gd name="T69" fmla="*/ 1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0" h="175">
                  <a:moveTo>
                    <a:pt x="470" y="13"/>
                  </a:moveTo>
                  <a:lnTo>
                    <a:pt x="432" y="36"/>
                  </a:lnTo>
                  <a:lnTo>
                    <a:pt x="331" y="61"/>
                  </a:lnTo>
                  <a:lnTo>
                    <a:pt x="227" y="85"/>
                  </a:lnTo>
                  <a:lnTo>
                    <a:pt x="199" y="90"/>
                  </a:lnTo>
                  <a:lnTo>
                    <a:pt x="214" y="98"/>
                  </a:lnTo>
                  <a:lnTo>
                    <a:pt x="206" y="106"/>
                  </a:lnTo>
                  <a:lnTo>
                    <a:pt x="184" y="109"/>
                  </a:lnTo>
                  <a:lnTo>
                    <a:pt x="188" y="119"/>
                  </a:lnTo>
                  <a:lnTo>
                    <a:pt x="148" y="113"/>
                  </a:lnTo>
                  <a:lnTo>
                    <a:pt x="161" y="131"/>
                  </a:lnTo>
                  <a:lnTo>
                    <a:pt x="144" y="138"/>
                  </a:lnTo>
                  <a:lnTo>
                    <a:pt x="154" y="156"/>
                  </a:lnTo>
                  <a:lnTo>
                    <a:pt x="106" y="146"/>
                  </a:lnTo>
                  <a:lnTo>
                    <a:pt x="153" y="160"/>
                  </a:lnTo>
                  <a:lnTo>
                    <a:pt x="127" y="161"/>
                  </a:lnTo>
                  <a:lnTo>
                    <a:pt x="135" y="175"/>
                  </a:lnTo>
                  <a:lnTo>
                    <a:pt x="28" y="167"/>
                  </a:lnTo>
                  <a:lnTo>
                    <a:pt x="46" y="154"/>
                  </a:lnTo>
                  <a:lnTo>
                    <a:pt x="0" y="153"/>
                  </a:lnTo>
                  <a:lnTo>
                    <a:pt x="45" y="131"/>
                  </a:lnTo>
                  <a:lnTo>
                    <a:pt x="61" y="130"/>
                  </a:lnTo>
                  <a:lnTo>
                    <a:pt x="43" y="122"/>
                  </a:lnTo>
                  <a:lnTo>
                    <a:pt x="53" y="112"/>
                  </a:lnTo>
                  <a:lnTo>
                    <a:pt x="77" y="100"/>
                  </a:lnTo>
                  <a:lnTo>
                    <a:pt x="61" y="97"/>
                  </a:lnTo>
                  <a:lnTo>
                    <a:pt x="68" y="89"/>
                  </a:lnTo>
                  <a:lnTo>
                    <a:pt x="42" y="86"/>
                  </a:lnTo>
                  <a:lnTo>
                    <a:pt x="71" y="77"/>
                  </a:lnTo>
                  <a:lnTo>
                    <a:pt x="99" y="69"/>
                  </a:lnTo>
                  <a:lnTo>
                    <a:pt x="184" y="44"/>
                  </a:lnTo>
                  <a:lnTo>
                    <a:pt x="197" y="35"/>
                  </a:lnTo>
                  <a:lnTo>
                    <a:pt x="358" y="15"/>
                  </a:lnTo>
                  <a:lnTo>
                    <a:pt x="427" y="0"/>
                  </a:lnTo>
                  <a:lnTo>
                    <a:pt x="470" y="13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4" name="Freeform 74"/>
            <p:cNvSpPr>
              <a:spLocks/>
            </p:cNvSpPr>
            <p:nvPr/>
          </p:nvSpPr>
          <p:spPr bwMode="auto">
            <a:xfrm>
              <a:off x="5169" y="686"/>
              <a:ext cx="297" cy="146"/>
            </a:xfrm>
            <a:custGeom>
              <a:avLst/>
              <a:gdLst>
                <a:gd name="T0" fmla="*/ 273 w 273"/>
                <a:gd name="T1" fmla="*/ 129 h 134"/>
                <a:gd name="T2" fmla="*/ 172 w 273"/>
                <a:gd name="T3" fmla="*/ 86 h 134"/>
                <a:gd name="T4" fmla="*/ 142 w 273"/>
                <a:gd name="T5" fmla="*/ 35 h 134"/>
                <a:gd name="T6" fmla="*/ 142 w 273"/>
                <a:gd name="T7" fmla="*/ 27 h 134"/>
                <a:gd name="T8" fmla="*/ 148 w 273"/>
                <a:gd name="T9" fmla="*/ 19 h 134"/>
                <a:gd name="T10" fmla="*/ 156 w 273"/>
                <a:gd name="T11" fmla="*/ 4 h 134"/>
                <a:gd name="T12" fmla="*/ 53 w 273"/>
                <a:gd name="T13" fmla="*/ 0 h 134"/>
                <a:gd name="T14" fmla="*/ 37 w 273"/>
                <a:gd name="T15" fmla="*/ 16 h 134"/>
                <a:gd name="T16" fmla="*/ 23 w 273"/>
                <a:gd name="T17" fmla="*/ 31 h 134"/>
                <a:gd name="T18" fmla="*/ 40 w 273"/>
                <a:gd name="T19" fmla="*/ 39 h 134"/>
                <a:gd name="T20" fmla="*/ 20 w 273"/>
                <a:gd name="T21" fmla="*/ 63 h 134"/>
                <a:gd name="T22" fmla="*/ 0 w 273"/>
                <a:gd name="T23" fmla="*/ 69 h 134"/>
                <a:gd name="T24" fmla="*/ 27 w 273"/>
                <a:gd name="T25" fmla="*/ 94 h 134"/>
                <a:gd name="T26" fmla="*/ 60 w 273"/>
                <a:gd name="T27" fmla="*/ 91 h 134"/>
                <a:gd name="T28" fmla="*/ 82 w 273"/>
                <a:gd name="T29" fmla="*/ 94 h 134"/>
                <a:gd name="T30" fmla="*/ 102 w 273"/>
                <a:gd name="T31" fmla="*/ 96 h 134"/>
                <a:gd name="T32" fmla="*/ 119 w 273"/>
                <a:gd name="T33" fmla="*/ 113 h 134"/>
                <a:gd name="T34" fmla="*/ 116 w 273"/>
                <a:gd name="T35" fmla="*/ 119 h 134"/>
                <a:gd name="T36" fmla="*/ 152 w 273"/>
                <a:gd name="T37" fmla="*/ 128 h 134"/>
                <a:gd name="T38" fmla="*/ 185 w 273"/>
                <a:gd name="T39" fmla="*/ 130 h 134"/>
                <a:gd name="T40" fmla="*/ 223 w 273"/>
                <a:gd name="T41" fmla="*/ 132 h 134"/>
                <a:gd name="T42" fmla="*/ 257 w 273"/>
                <a:gd name="T43" fmla="*/ 134 h 134"/>
                <a:gd name="T44" fmla="*/ 273 w 273"/>
                <a:gd name="T45" fmla="*/ 12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3" h="134">
                  <a:moveTo>
                    <a:pt x="273" y="129"/>
                  </a:moveTo>
                  <a:lnTo>
                    <a:pt x="172" y="86"/>
                  </a:lnTo>
                  <a:lnTo>
                    <a:pt x="142" y="35"/>
                  </a:lnTo>
                  <a:lnTo>
                    <a:pt x="142" y="27"/>
                  </a:lnTo>
                  <a:lnTo>
                    <a:pt x="148" y="19"/>
                  </a:lnTo>
                  <a:lnTo>
                    <a:pt x="156" y="4"/>
                  </a:lnTo>
                  <a:lnTo>
                    <a:pt x="53" y="0"/>
                  </a:lnTo>
                  <a:lnTo>
                    <a:pt x="37" y="16"/>
                  </a:lnTo>
                  <a:lnTo>
                    <a:pt x="23" y="31"/>
                  </a:lnTo>
                  <a:lnTo>
                    <a:pt x="40" y="39"/>
                  </a:lnTo>
                  <a:lnTo>
                    <a:pt x="20" y="63"/>
                  </a:lnTo>
                  <a:lnTo>
                    <a:pt x="0" y="69"/>
                  </a:lnTo>
                  <a:lnTo>
                    <a:pt x="27" y="94"/>
                  </a:lnTo>
                  <a:lnTo>
                    <a:pt x="60" y="91"/>
                  </a:lnTo>
                  <a:lnTo>
                    <a:pt x="82" y="94"/>
                  </a:lnTo>
                  <a:lnTo>
                    <a:pt x="102" y="96"/>
                  </a:lnTo>
                  <a:lnTo>
                    <a:pt x="119" y="113"/>
                  </a:lnTo>
                  <a:lnTo>
                    <a:pt x="116" y="119"/>
                  </a:lnTo>
                  <a:lnTo>
                    <a:pt x="152" y="128"/>
                  </a:lnTo>
                  <a:lnTo>
                    <a:pt x="185" y="130"/>
                  </a:lnTo>
                  <a:lnTo>
                    <a:pt x="223" y="132"/>
                  </a:lnTo>
                  <a:lnTo>
                    <a:pt x="257" y="134"/>
                  </a:lnTo>
                  <a:lnTo>
                    <a:pt x="273" y="129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5" name="Freeform 75"/>
            <p:cNvSpPr>
              <a:spLocks/>
            </p:cNvSpPr>
            <p:nvPr/>
          </p:nvSpPr>
          <p:spPr bwMode="auto">
            <a:xfrm>
              <a:off x="4026" y="1785"/>
              <a:ext cx="110" cy="38"/>
            </a:xfrm>
            <a:custGeom>
              <a:avLst/>
              <a:gdLst>
                <a:gd name="T0" fmla="*/ 30 w 101"/>
                <a:gd name="T1" fmla="*/ 0 h 35"/>
                <a:gd name="T2" fmla="*/ 27 w 101"/>
                <a:gd name="T3" fmla="*/ 10 h 35"/>
                <a:gd name="T4" fmla="*/ 1 w 101"/>
                <a:gd name="T5" fmla="*/ 8 h 35"/>
                <a:gd name="T6" fmla="*/ 1 w 101"/>
                <a:gd name="T7" fmla="*/ 12 h 35"/>
                <a:gd name="T8" fmla="*/ 7 w 101"/>
                <a:gd name="T9" fmla="*/ 13 h 35"/>
                <a:gd name="T10" fmla="*/ 7 w 101"/>
                <a:gd name="T11" fmla="*/ 16 h 35"/>
                <a:gd name="T12" fmla="*/ 1 w 101"/>
                <a:gd name="T13" fmla="*/ 17 h 35"/>
                <a:gd name="T14" fmla="*/ 0 w 101"/>
                <a:gd name="T15" fmla="*/ 27 h 35"/>
                <a:gd name="T16" fmla="*/ 24 w 101"/>
                <a:gd name="T17" fmla="*/ 30 h 35"/>
                <a:gd name="T18" fmla="*/ 101 w 101"/>
                <a:gd name="T19" fmla="*/ 35 h 35"/>
                <a:gd name="T20" fmla="*/ 100 w 101"/>
                <a:gd name="T21" fmla="*/ 12 h 35"/>
                <a:gd name="T22" fmla="*/ 58 w 101"/>
                <a:gd name="T23" fmla="*/ 5 h 35"/>
                <a:gd name="T24" fmla="*/ 30 w 101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35">
                  <a:moveTo>
                    <a:pt x="30" y="0"/>
                  </a:moveTo>
                  <a:lnTo>
                    <a:pt x="27" y="10"/>
                  </a:lnTo>
                  <a:lnTo>
                    <a:pt x="1" y="8"/>
                  </a:lnTo>
                  <a:lnTo>
                    <a:pt x="1" y="12"/>
                  </a:lnTo>
                  <a:lnTo>
                    <a:pt x="7" y="13"/>
                  </a:lnTo>
                  <a:lnTo>
                    <a:pt x="7" y="16"/>
                  </a:lnTo>
                  <a:lnTo>
                    <a:pt x="1" y="17"/>
                  </a:lnTo>
                  <a:lnTo>
                    <a:pt x="0" y="27"/>
                  </a:lnTo>
                  <a:lnTo>
                    <a:pt x="24" y="30"/>
                  </a:lnTo>
                  <a:lnTo>
                    <a:pt x="101" y="35"/>
                  </a:lnTo>
                  <a:lnTo>
                    <a:pt x="100" y="12"/>
                  </a:lnTo>
                  <a:lnTo>
                    <a:pt x="58" y="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6" name="Freeform 76"/>
            <p:cNvSpPr>
              <a:spLocks/>
            </p:cNvSpPr>
            <p:nvPr/>
          </p:nvSpPr>
          <p:spPr bwMode="auto">
            <a:xfrm>
              <a:off x="5104" y="896"/>
              <a:ext cx="93" cy="45"/>
            </a:xfrm>
            <a:custGeom>
              <a:avLst/>
              <a:gdLst>
                <a:gd name="T0" fmla="*/ 86 w 86"/>
                <a:gd name="T1" fmla="*/ 20 h 41"/>
                <a:gd name="T2" fmla="*/ 25 w 86"/>
                <a:gd name="T3" fmla="*/ 41 h 41"/>
                <a:gd name="T4" fmla="*/ 0 w 86"/>
                <a:gd name="T5" fmla="*/ 14 h 41"/>
                <a:gd name="T6" fmla="*/ 21 w 86"/>
                <a:gd name="T7" fmla="*/ 0 h 41"/>
                <a:gd name="T8" fmla="*/ 86 w 86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41">
                  <a:moveTo>
                    <a:pt x="86" y="20"/>
                  </a:moveTo>
                  <a:lnTo>
                    <a:pt x="25" y="41"/>
                  </a:lnTo>
                  <a:lnTo>
                    <a:pt x="0" y="14"/>
                  </a:lnTo>
                  <a:lnTo>
                    <a:pt x="21" y="0"/>
                  </a:lnTo>
                  <a:lnTo>
                    <a:pt x="86" y="2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7" name="Freeform 77"/>
            <p:cNvSpPr>
              <a:spLocks/>
            </p:cNvSpPr>
            <p:nvPr/>
          </p:nvSpPr>
          <p:spPr bwMode="auto">
            <a:xfrm>
              <a:off x="4749" y="307"/>
              <a:ext cx="163" cy="32"/>
            </a:xfrm>
            <a:custGeom>
              <a:avLst/>
              <a:gdLst>
                <a:gd name="T0" fmla="*/ 150 w 150"/>
                <a:gd name="T1" fmla="*/ 6 h 29"/>
                <a:gd name="T2" fmla="*/ 56 w 150"/>
                <a:gd name="T3" fmla="*/ 21 h 29"/>
                <a:gd name="T4" fmla="*/ 27 w 150"/>
                <a:gd name="T5" fmla="*/ 29 h 29"/>
                <a:gd name="T6" fmla="*/ 0 w 150"/>
                <a:gd name="T7" fmla="*/ 26 h 29"/>
                <a:gd name="T8" fmla="*/ 29 w 150"/>
                <a:gd name="T9" fmla="*/ 19 h 29"/>
                <a:gd name="T10" fmla="*/ 81 w 150"/>
                <a:gd name="T11" fmla="*/ 6 h 29"/>
                <a:gd name="T12" fmla="*/ 123 w 150"/>
                <a:gd name="T13" fmla="*/ 0 h 29"/>
                <a:gd name="T14" fmla="*/ 150 w 150"/>
                <a:gd name="T15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29">
                  <a:moveTo>
                    <a:pt x="150" y="6"/>
                  </a:moveTo>
                  <a:lnTo>
                    <a:pt x="56" y="21"/>
                  </a:lnTo>
                  <a:lnTo>
                    <a:pt x="27" y="29"/>
                  </a:lnTo>
                  <a:lnTo>
                    <a:pt x="0" y="26"/>
                  </a:lnTo>
                  <a:lnTo>
                    <a:pt x="29" y="19"/>
                  </a:lnTo>
                  <a:lnTo>
                    <a:pt x="81" y="6"/>
                  </a:lnTo>
                  <a:lnTo>
                    <a:pt x="123" y="0"/>
                  </a:lnTo>
                  <a:lnTo>
                    <a:pt x="150" y="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8" name="Freeform 78"/>
            <p:cNvSpPr>
              <a:spLocks/>
            </p:cNvSpPr>
            <p:nvPr/>
          </p:nvSpPr>
          <p:spPr bwMode="auto">
            <a:xfrm>
              <a:off x="5515" y="846"/>
              <a:ext cx="106" cy="33"/>
            </a:xfrm>
            <a:custGeom>
              <a:avLst/>
              <a:gdLst>
                <a:gd name="T0" fmla="*/ 97 w 97"/>
                <a:gd name="T1" fmla="*/ 30 h 30"/>
                <a:gd name="T2" fmla="*/ 10 w 97"/>
                <a:gd name="T3" fmla="*/ 0 h 30"/>
                <a:gd name="T4" fmla="*/ 0 w 97"/>
                <a:gd name="T5" fmla="*/ 5 h 30"/>
                <a:gd name="T6" fmla="*/ 60 w 97"/>
                <a:gd name="T7" fmla="*/ 30 h 30"/>
                <a:gd name="T8" fmla="*/ 97 w 97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0">
                  <a:moveTo>
                    <a:pt x="97" y="30"/>
                  </a:moveTo>
                  <a:lnTo>
                    <a:pt x="10" y="0"/>
                  </a:lnTo>
                  <a:lnTo>
                    <a:pt x="0" y="5"/>
                  </a:lnTo>
                  <a:lnTo>
                    <a:pt x="60" y="30"/>
                  </a:lnTo>
                  <a:lnTo>
                    <a:pt x="97" y="3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19" name="Freeform 79"/>
            <p:cNvSpPr>
              <a:spLocks/>
            </p:cNvSpPr>
            <p:nvPr/>
          </p:nvSpPr>
          <p:spPr bwMode="auto">
            <a:xfrm>
              <a:off x="4080" y="1557"/>
              <a:ext cx="61" cy="28"/>
            </a:xfrm>
            <a:custGeom>
              <a:avLst/>
              <a:gdLst>
                <a:gd name="T0" fmla="*/ 56 w 56"/>
                <a:gd name="T1" fmla="*/ 4 h 26"/>
                <a:gd name="T2" fmla="*/ 6 w 56"/>
                <a:gd name="T3" fmla="*/ 26 h 26"/>
                <a:gd name="T4" fmla="*/ 0 w 56"/>
                <a:gd name="T5" fmla="*/ 6 h 26"/>
                <a:gd name="T6" fmla="*/ 46 w 56"/>
                <a:gd name="T7" fmla="*/ 0 h 26"/>
                <a:gd name="T8" fmla="*/ 56 w 56"/>
                <a:gd name="T9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6">
                  <a:moveTo>
                    <a:pt x="56" y="4"/>
                  </a:moveTo>
                  <a:lnTo>
                    <a:pt x="6" y="26"/>
                  </a:lnTo>
                  <a:lnTo>
                    <a:pt x="0" y="6"/>
                  </a:lnTo>
                  <a:lnTo>
                    <a:pt x="46" y="0"/>
                  </a:lnTo>
                  <a:lnTo>
                    <a:pt x="56" y="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0" name="Freeform 80"/>
            <p:cNvSpPr>
              <a:spLocks/>
            </p:cNvSpPr>
            <p:nvPr/>
          </p:nvSpPr>
          <p:spPr bwMode="auto">
            <a:xfrm>
              <a:off x="5899" y="675"/>
              <a:ext cx="71" cy="20"/>
            </a:xfrm>
            <a:custGeom>
              <a:avLst/>
              <a:gdLst>
                <a:gd name="T0" fmla="*/ 65 w 65"/>
                <a:gd name="T1" fmla="*/ 16 h 18"/>
                <a:gd name="T2" fmla="*/ 0 w 65"/>
                <a:gd name="T3" fmla="*/ 18 h 18"/>
                <a:gd name="T4" fmla="*/ 9 w 65"/>
                <a:gd name="T5" fmla="*/ 0 h 18"/>
                <a:gd name="T6" fmla="*/ 38 w 65"/>
                <a:gd name="T7" fmla="*/ 11 h 18"/>
                <a:gd name="T8" fmla="*/ 65 w 65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8">
                  <a:moveTo>
                    <a:pt x="65" y="16"/>
                  </a:moveTo>
                  <a:lnTo>
                    <a:pt x="0" y="18"/>
                  </a:lnTo>
                  <a:lnTo>
                    <a:pt x="9" y="0"/>
                  </a:lnTo>
                  <a:lnTo>
                    <a:pt x="38" y="11"/>
                  </a:lnTo>
                  <a:lnTo>
                    <a:pt x="65" y="1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1" name="Freeform 81"/>
            <p:cNvSpPr>
              <a:spLocks/>
            </p:cNvSpPr>
            <p:nvPr/>
          </p:nvSpPr>
          <p:spPr bwMode="auto">
            <a:xfrm>
              <a:off x="5190" y="311"/>
              <a:ext cx="109" cy="14"/>
            </a:xfrm>
            <a:custGeom>
              <a:avLst/>
              <a:gdLst>
                <a:gd name="T0" fmla="*/ 100 w 100"/>
                <a:gd name="T1" fmla="*/ 0 h 12"/>
                <a:gd name="T2" fmla="*/ 0 w 100"/>
                <a:gd name="T3" fmla="*/ 4 h 12"/>
                <a:gd name="T4" fmla="*/ 55 w 100"/>
                <a:gd name="T5" fmla="*/ 12 h 12"/>
                <a:gd name="T6" fmla="*/ 100 w 100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2">
                  <a:moveTo>
                    <a:pt x="100" y="0"/>
                  </a:moveTo>
                  <a:lnTo>
                    <a:pt x="0" y="4"/>
                  </a:lnTo>
                  <a:lnTo>
                    <a:pt x="55" y="1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2" name="Freeform 82"/>
            <p:cNvSpPr>
              <a:spLocks/>
            </p:cNvSpPr>
            <p:nvPr/>
          </p:nvSpPr>
          <p:spPr bwMode="auto">
            <a:xfrm>
              <a:off x="5306" y="296"/>
              <a:ext cx="105" cy="12"/>
            </a:xfrm>
            <a:custGeom>
              <a:avLst/>
              <a:gdLst>
                <a:gd name="T0" fmla="*/ 96 w 96"/>
                <a:gd name="T1" fmla="*/ 8 h 11"/>
                <a:gd name="T2" fmla="*/ 0 w 96"/>
                <a:gd name="T3" fmla="*/ 11 h 11"/>
                <a:gd name="T4" fmla="*/ 79 w 96"/>
                <a:gd name="T5" fmla="*/ 0 h 11"/>
                <a:gd name="T6" fmla="*/ 96 w 96"/>
                <a:gd name="T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11">
                  <a:moveTo>
                    <a:pt x="96" y="8"/>
                  </a:moveTo>
                  <a:lnTo>
                    <a:pt x="0" y="11"/>
                  </a:lnTo>
                  <a:lnTo>
                    <a:pt x="79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3" name="Freeform 83"/>
            <p:cNvSpPr>
              <a:spLocks/>
            </p:cNvSpPr>
            <p:nvPr/>
          </p:nvSpPr>
          <p:spPr bwMode="auto">
            <a:xfrm>
              <a:off x="4697" y="314"/>
              <a:ext cx="107" cy="6"/>
            </a:xfrm>
            <a:custGeom>
              <a:avLst/>
              <a:gdLst>
                <a:gd name="T0" fmla="*/ 99 w 99"/>
                <a:gd name="T1" fmla="*/ 2 h 6"/>
                <a:gd name="T2" fmla="*/ 0 w 99"/>
                <a:gd name="T3" fmla="*/ 6 h 6"/>
                <a:gd name="T4" fmla="*/ 22 w 99"/>
                <a:gd name="T5" fmla="*/ 0 h 6"/>
                <a:gd name="T6" fmla="*/ 99 w 99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6">
                  <a:moveTo>
                    <a:pt x="99" y="2"/>
                  </a:moveTo>
                  <a:lnTo>
                    <a:pt x="0" y="6"/>
                  </a:lnTo>
                  <a:lnTo>
                    <a:pt x="22" y="0"/>
                  </a:lnTo>
                  <a:lnTo>
                    <a:pt x="99" y="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4" name="Freeform 84"/>
            <p:cNvSpPr>
              <a:spLocks/>
            </p:cNvSpPr>
            <p:nvPr/>
          </p:nvSpPr>
          <p:spPr bwMode="auto">
            <a:xfrm>
              <a:off x="5128" y="329"/>
              <a:ext cx="75" cy="6"/>
            </a:xfrm>
            <a:custGeom>
              <a:avLst/>
              <a:gdLst>
                <a:gd name="T0" fmla="*/ 69 w 69"/>
                <a:gd name="T1" fmla="*/ 0 h 6"/>
                <a:gd name="T2" fmla="*/ 0 w 69"/>
                <a:gd name="T3" fmla="*/ 0 h 6"/>
                <a:gd name="T4" fmla="*/ 33 w 69"/>
                <a:gd name="T5" fmla="*/ 6 h 6"/>
                <a:gd name="T6" fmla="*/ 69 w 6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6">
                  <a:moveTo>
                    <a:pt x="69" y="0"/>
                  </a:moveTo>
                  <a:lnTo>
                    <a:pt x="0" y="0"/>
                  </a:lnTo>
                  <a:lnTo>
                    <a:pt x="33" y="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5" name="Freeform 85"/>
            <p:cNvSpPr>
              <a:spLocks/>
            </p:cNvSpPr>
            <p:nvPr/>
          </p:nvSpPr>
          <p:spPr bwMode="auto">
            <a:xfrm>
              <a:off x="4080" y="1527"/>
              <a:ext cx="42" cy="8"/>
            </a:xfrm>
            <a:custGeom>
              <a:avLst/>
              <a:gdLst>
                <a:gd name="T0" fmla="*/ 39 w 39"/>
                <a:gd name="T1" fmla="*/ 7 h 7"/>
                <a:gd name="T2" fmla="*/ 0 w 39"/>
                <a:gd name="T3" fmla="*/ 5 h 7"/>
                <a:gd name="T4" fmla="*/ 13 w 39"/>
                <a:gd name="T5" fmla="*/ 0 h 7"/>
                <a:gd name="T6" fmla="*/ 39 w 39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7">
                  <a:moveTo>
                    <a:pt x="39" y="7"/>
                  </a:moveTo>
                  <a:lnTo>
                    <a:pt x="0" y="5"/>
                  </a:lnTo>
                  <a:lnTo>
                    <a:pt x="13" y="0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6" name="Freeform 86"/>
            <p:cNvSpPr>
              <a:spLocks/>
            </p:cNvSpPr>
            <p:nvPr/>
          </p:nvSpPr>
          <p:spPr bwMode="auto">
            <a:xfrm>
              <a:off x="3677" y="2502"/>
              <a:ext cx="7" cy="5"/>
            </a:xfrm>
            <a:custGeom>
              <a:avLst/>
              <a:gdLst>
                <a:gd name="T0" fmla="*/ 6 w 6"/>
                <a:gd name="T1" fmla="*/ 2 h 4"/>
                <a:gd name="T2" fmla="*/ 6 w 6"/>
                <a:gd name="T3" fmla="*/ 0 h 4"/>
                <a:gd name="T4" fmla="*/ 3 w 6"/>
                <a:gd name="T5" fmla="*/ 0 h 4"/>
                <a:gd name="T6" fmla="*/ 2 w 6"/>
                <a:gd name="T7" fmla="*/ 2 h 4"/>
                <a:gd name="T8" fmla="*/ 0 w 6"/>
                <a:gd name="T9" fmla="*/ 4 h 4"/>
                <a:gd name="T10" fmla="*/ 4 w 6"/>
                <a:gd name="T11" fmla="*/ 4 h 4"/>
                <a:gd name="T12" fmla="*/ 6 w 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7" name="Freeform 87"/>
            <p:cNvSpPr>
              <a:spLocks/>
            </p:cNvSpPr>
            <p:nvPr/>
          </p:nvSpPr>
          <p:spPr bwMode="auto">
            <a:xfrm>
              <a:off x="3878" y="2133"/>
              <a:ext cx="309" cy="110"/>
            </a:xfrm>
            <a:custGeom>
              <a:avLst/>
              <a:gdLst>
                <a:gd name="T0" fmla="*/ 103 w 284"/>
                <a:gd name="T1" fmla="*/ 0 h 101"/>
                <a:gd name="T2" fmla="*/ 101 w 284"/>
                <a:gd name="T3" fmla="*/ 4 h 101"/>
                <a:gd name="T4" fmla="*/ 87 w 284"/>
                <a:gd name="T5" fmla="*/ 16 h 101"/>
                <a:gd name="T6" fmla="*/ 75 w 284"/>
                <a:gd name="T7" fmla="*/ 22 h 101"/>
                <a:gd name="T8" fmla="*/ 75 w 284"/>
                <a:gd name="T9" fmla="*/ 28 h 101"/>
                <a:gd name="T10" fmla="*/ 59 w 284"/>
                <a:gd name="T11" fmla="*/ 44 h 101"/>
                <a:gd name="T12" fmla="*/ 31 w 284"/>
                <a:gd name="T13" fmla="*/ 49 h 101"/>
                <a:gd name="T14" fmla="*/ 16 w 284"/>
                <a:gd name="T15" fmla="*/ 49 h 101"/>
                <a:gd name="T16" fmla="*/ 0 w 284"/>
                <a:gd name="T17" fmla="*/ 47 h 101"/>
                <a:gd name="T18" fmla="*/ 31 w 284"/>
                <a:gd name="T19" fmla="*/ 92 h 101"/>
                <a:gd name="T20" fmla="*/ 46 w 284"/>
                <a:gd name="T21" fmla="*/ 100 h 101"/>
                <a:gd name="T22" fmla="*/ 108 w 284"/>
                <a:gd name="T23" fmla="*/ 101 h 101"/>
                <a:gd name="T24" fmla="*/ 186 w 284"/>
                <a:gd name="T25" fmla="*/ 67 h 101"/>
                <a:gd name="T26" fmla="*/ 269 w 284"/>
                <a:gd name="T27" fmla="*/ 68 h 101"/>
                <a:gd name="T28" fmla="*/ 284 w 284"/>
                <a:gd name="T29" fmla="*/ 28 h 101"/>
                <a:gd name="T30" fmla="*/ 209 w 284"/>
                <a:gd name="T31" fmla="*/ 10 h 101"/>
                <a:gd name="T32" fmla="*/ 167 w 284"/>
                <a:gd name="T33" fmla="*/ 14 h 101"/>
                <a:gd name="T34" fmla="*/ 158 w 284"/>
                <a:gd name="T35" fmla="*/ 2 h 101"/>
                <a:gd name="T36" fmla="*/ 103 w 284"/>
                <a:gd name="T3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4" h="101">
                  <a:moveTo>
                    <a:pt x="103" y="0"/>
                  </a:moveTo>
                  <a:lnTo>
                    <a:pt x="101" y="4"/>
                  </a:lnTo>
                  <a:lnTo>
                    <a:pt x="87" y="16"/>
                  </a:lnTo>
                  <a:lnTo>
                    <a:pt x="75" y="22"/>
                  </a:lnTo>
                  <a:lnTo>
                    <a:pt x="75" y="28"/>
                  </a:lnTo>
                  <a:lnTo>
                    <a:pt x="59" y="44"/>
                  </a:lnTo>
                  <a:lnTo>
                    <a:pt x="31" y="49"/>
                  </a:lnTo>
                  <a:lnTo>
                    <a:pt x="16" y="49"/>
                  </a:lnTo>
                  <a:lnTo>
                    <a:pt x="0" y="47"/>
                  </a:lnTo>
                  <a:lnTo>
                    <a:pt x="31" y="92"/>
                  </a:lnTo>
                  <a:lnTo>
                    <a:pt x="46" y="100"/>
                  </a:lnTo>
                  <a:lnTo>
                    <a:pt x="108" y="101"/>
                  </a:lnTo>
                  <a:lnTo>
                    <a:pt x="186" y="67"/>
                  </a:lnTo>
                  <a:lnTo>
                    <a:pt x="269" y="68"/>
                  </a:lnTo>
                  <a:lnTo>
                    <a:pt x="284" y="28"/>
                  </a:lnTo>
                  <a:lnTo>
                    <a:pt x="209" y="10"/>
                  </a:lnTo>
                  <a:lnTo>
                    <a:pt x="167" y="14"/>
                  </a:lnTo>
                  <a:lnTo>
                    <a:pt x="158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8" name="Freeform 88"/>
            <p:cNvSpPr>
              <a:spLocks/>
            </p:cNvSpPr>
            <p:nvPr/>
          </p:nvSpPr>
          <p:spPr bwMode="auto">
            <a:xfrm>
              <a:off x="3729" y="2310"/>
              <a:ext cx="156" cy="94"/>
            </a:xfrm>
            <a:custGeom>
              <a:avLst/>
              <a:gdLst>
                <a:gd name="T0" fmla="*/ 22 w 143"/>
                <a:gd name="T1" fmla="*/ 84 h 87"/>
                <a:gd name="T2" fmla="*/ 46 w 143"/>
                <a:gd name="T3" fmla="*/ 86 h 87"/>
                <a:gd name="T4" fmla="*/ 54 w 143"/>
                <a:gd name="T5" fmla="*/ 75 h 87"/>
                <a:gd name="T6" fmla="*/ 61 w 143"/>
                <a:gd name="T7" fmla="*/ 81 h 87"/>
                <a:gd name="T8" fmla="*/ 63 w 143"/>
                <a:gd name="T9" fmla="*/ 81 h 87"/>
                <a:gd name="T10" fmla="*/ 68 w 143"/>
                <a:gd name="T11" fmla="*/ 80 h 87"/>
                <a:gd name="T12" fmla="*/ 78 w 143"/>
                <a:gd name="T13" fmla="*/ 87 h 87"/>
                <a:gd name="T14" fmla="*/ 91 w 143"/>
                <a:gd name="T15" fmla="*/ 84 h 87"/>
                <a:gd name="T16" fmla="*/ 87 w 143"/>
                <a:gd name="T17" fmla="*/ 76 h 87"/>
                <a:gd name="T18" fmla="*/ 86 w 143"/>
                <a:gd name="T19" fmla="*/ 69 h 87"/>
                <a:gd name="T20" fmla="*/ 101 w 143"/>
                <a:gd name="T21" fmla="*/ 64 h 87"/>
                <a:gd name="T22" fmla="*/ 110 w 143"/>
                <a:gd name="T23" fmla="*/ 64 h 87"/>
                <a:gd name="T24" fmla="*/ 105 w 143"/>
                <a:gd name="T25" fmla="*/ 53 h 87"/>
                <a:gd name="T26" fmla="*/ 103 w 143"/>
                <a:gd name="T27" fmla="*/ 48 h 87"/>
                <a:gd name="T28" fmla="*/ 100 w 143"/>
                <a:gd name="T29" fmla="*/ 37 h 87"/>
                <a:gd name="T30" fmla="*/ 116 w 143"/>
                <a:gd name="T31" fmla="*/ 34 h 87"/>
                <a:gd name="T32" fmla="*/ 121 w 143"/>
                <a:gd name="T33" fmla="*/ 28 h 87"/>
                <a:gd name="T34" fmla="*/ 136 w 143"/>
                <a:gd name="T35" fmla="*/ 27 h 87"/>
                <a:gd name="T36" fmla="*/ 136 w 143"/>
                <a:gd name="T37" fmla="*/ 22 h 87"/>
                <a:gd name="T38" fmla="*/ 140 w 143"/>
                <a:gd name="T39" fmla="*/ 22 h 87"/>
                <a:gd name="T40" fmla="*/ 143 w 143"/>
                <a:gd name="T41" fmla="*/ 16 h 87"/>
                <a:gd name="T42" fmla="*/ 128 w 143"/>
                <a:gd name="T43" fmla="*/ 7 h 87"/>
                <a:gd name="T44" fmla="*/ 123 w 143"/>
                <a:gd name="T45" fmla="*/ 0 h 87"/>
                <a:gd name="T46" fmla="*/ 27 w 143"/>
                <a:gd name="T47" fmla="*/ 23 h 87"/>
                <a:gd name="T48" fmla="*/ 8 w 143"/>
                <a:gd name="T49" fmla="*/ 21 h 87"/>
                <a:gd name="T50" fmla="*/ 0 w 143"/>
                <a:gd name="T51" fmla="*/ 39 h 87"/>
                <a:gd name="T52" fmla="*/ 11 w 143"/>
                <a:gd name="T53" fmla="*/ 80 h 87"/>
                <a:gd name="T54" fmla="*/ 22 w 143"/>
                <a:gd name="T55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3" h="87">
                  <a:moveTo>
                    <a:pt x="22" y="84"/>
                  </a:moveTo>
                  <a:lnTo>
                    <a:pt x="46" y="86"/>
                  </a:lnTo>
                  <a:lnTo>
                    <a:pt x="54" y="75"/>
                  </a:lnTo>
                  <a:lnTo>
                    <a:pt x="61" y="81"/>
                  </a:lnTo>
                  <a:lnTo>
                    <a:pt x="63" y="81"/>
                  </a:lnTo>
                  <a:lnTo>
                    <a:pt x="68" y="80"/>
                  </a:lnTo>
                  <a:lnTo>
                    <a:pt x="78" y="87"/>
                  </a:lnTo>
                  <a:lnTo>
                    <a:pt x="91" y="84"/>
                  </a:lnTo>
                  <a:lnTo>
                    <a:pt x="87" y="76"/>
                  </a:lnTo>
                  <a:lnTo>
                    <a:pt x="86" y="69"/>
                  </a:lnTo>
                  <a:lnTo>
                    <a:pt x="101" y="64"/>
                  </a:lnTo>
                  <a:lnTo>
                    <a:pt x="110" y="64"/>
                  </a:lnTo>
                  <a:lnTo>
                    <a:pt x="105" y="53"/>
                  </a:lnTo>
                  <a:lnTo>
                    <a:pt x="103" y="48"/>
                  </a:lnTo>
                  <a:lnTo>
                    <a:pt x="100" y="37"/>
                  </a:lnTo>
                  <a:lnTo>
                    <a:pt x="116" y="34"/>
                  </a:lnTo>
                  <a:lnTo>
                    <a:pt x="121" y="28"/>
                  </a:lnTo>
                  <a:lnTo>
                    <a:pt x="136" y="27"/>
                  </a:lnTo>
                  <a:lnTo>
                    <a:pt x="136" y="22"/>
                  </a:lnTo>
                  <a:lnTo>
                    <a:pt x="140" y="22"/>
                  </a:lnTo>
                  <a:lnTo>
                    <a:pt x="143" y="16"/>
                  </a:lnTo>
                  <a:lnTo>
                    <a:pt x="128" y="7"/>
                  </a:lnTo>
                  <a:lnTo>
                    <a:pt x="123" y="0"/>
                  </a:lnTo>
                  <a:lnTo>
                    <a:pt x="27" y="23"/>
                  </a:lnTo>
                  <a:lnTo>
                    <a:pt x="8" y="21"/>
                  </a:lnTo>
                  <a:lnTo>
                    <a:pt x="0" y="39"/>
                  </a:lnTo>
                  <a:lnTo>
                    <a:pt x="11" y="80"/>
                  </a:lnTo>
                  <a:lnTo>
                    <a:pt x="22" y="8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29" name="Freeform 89"/>
            <p:cNvSpPr>
              <a:spLocks/>
            </p:cNvSpPr>
            <p:nvPr/>
          </p:nvSpPr>
          <p:spPr bwMode="auto">
            <a:xfrm>
              <a:off x="3550" y="922"/>
              <a:ext cx="549" cy="833"/>
            </a:xfrm>
            <a:custGeom>
              <a:avLst/>
              <a:gdLst>
                <a:gd name="T0" fmla="*/ 351 w 505"/>
                <a:gd name="T1" fmla="*/ 295 h 765"/>
                <a:gd name="T2" fmla="*/ 294 w 505"/>
                <a:gd name="T3" fmla="*/ 329 h 765"/>
                <a:gd name="T4" fmla="*/ 261 w 505"/>
                <a:gd name="T5" fmla="*/ 357 h 765"/>
                <a:gd name="T6" fmla="*/ 249 w 505"/>
                <a:gd name="T7" fmla="*/ 401 h 765"/>
                <a:gd name="T8" fmla="*/ 312 w 505"/>
                <a:gd name="T9" fmla="*/ 485 h 765"/>
                <a:gd name="T10" fmla="*/ 290 w 505"/>
                <a:gd name="T11" fmla="*/ 533 h 765"/>
                <a:gd name="T12" fmla="*/ 275 w 505"/>
                <a:gd name="T13" fmla="*/ 524 h 765"/>
                <a:gd name="T14" fmla="*/ 319 w 505"/>
                <a:gd name="T15" fmla="*/ 536 h 765"/>
                <a:gd name="T16" fmla="*/ 283 w 505"/>
                <a:gd name="T17" fmla="*/ 549 h 765"/>
                <a:gd name="T18" fmla="*/ 234 w 505"/>
                <a:gd name="T19" fmla="*/ 576 h 765"/>
                <a:gd name="T20" fmla="*/ 248 w 505"/>
                <a:gd name="T21" fmla="*/ 590 h 765"/>
                <a:gd name="T22" fmla="*/ 252 w 505"/>
                <a:gd name="T23" fmla="*/ 628 h 765"/>
                <a:gd name="T24" fmla="*/ 238 w 505"/>
                <a:gd name="T25" fmla="*/ 672 h 765"/>
                <a:gd name="T26" fmla="*/ 155 w 505"/>
                <a:gd name="T27" fmla="*/ 733 h 765"/>
                <a:gd name="T28" fmla="*/ 97 w 505"/>
                <a:gd name="T29" fmla="*/ 761 h 765"/>
                <a:gd name="T30" fmla="*/ 70 w 505"/>
                <a:gd name="T31" fmla="*/ 681 h 765"/>
                <a:gd name="T32" fmla="*/ 32 w 505"/>
                <a:gd name="T33" fmla="*/ 600 h 765"/>
                <a:gd name="T34" fmla="*/ 15 w 505"/>
                <a:gd name="T35" fmla="*/ 597 h 765"/>
                <a:gd name="T36" fmla="*/ 9 w 505"/>
                <a:gd name="T37" fmla="*/ 555 h 765"/>
                <a:gd name="T38" fmla="*/ 41 w 505"/>
                <a:gd name="T39" fmla="*/ 453 h 765"/>
                <a:gd name="T40" fmla="*/ 60 w 505"/>
                <a:gd name="T41" fmla="*/ 420 h 765"/>
                <a:gd name="T42" fmla="*/ 24 w 505"/>
                <a:gd name="T43" fmla="*/ 346 h 765"/>
                <a:gd name="T44" fmla="*/ 61 w 505"/>
                <a:gd name="T45" fmla="*/ 267 h 765"/>
                <a:gd name="T46" fmla="*/ 76 w 505"/>
                <a:gd name="T47" fmla="*/ 240 h 765"/>
                <a:gd name="T48" fmla="*/ 101 w 505"/>
                <a:gd name="T49" fmla="*/ 157 h 765"/>
                <a:gd name="T50" fmla="*/ 159 w 505"/>
                <a:gd name="T51" fmla="*/ 116 h 765"/>
                <a:gd name="T52" fmla="*/ 235 w 505"/>
                <a:gd name="T53" fmla="*/ 47 h 765"/>
                <a:gd name="T54" fmla="*/ 311 w 505"/>
                <a:gd name="T55" fmla="*/ 30 h 765"/>
                <a:gd name="T56" fmla="*/ 326 w 505"/>
                <a:gd name="T57" fmla="*/ 0 h 765"/>
                <a:gd name="T58" fmla="*/ 484 w 505"/>
                <a:gd name="T59" fmla="*/ 121 h 765"/>
                <a:gd name="T60" fmla="*/ 447 w 505"/>
                <a:gd name="T61" fmla="*/ 172 h 765"/>
                <a:gd name="T62" fmla="*/ 426 w 505"/>
                <a:gd name="T63" fmla="*/ 188 h 765"/>
                <a:gd name="T64" fmla="*/ 395 w 505"/>
                <a:gd name="T65" fmla="*/ 199 h 765"/>
                <a:gd name="T66" fmla="*/ 401 w 505"/>
                <a:gd name="T67" fmla="*/ 25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5" h="765">
                  <a:moveTo>
                    <a:pt x="401" y="255"/>
                  </a:moveTo>
                  <a:lnTo>
                    <a:pt x="351" y="295"/>
                  </a:lnTo>
                  <a:lnTo>
                    <a:pt x="313" y="317"/>
                  </a:lnTo>
                  <a:lnTo>
                    <a:pt x="294" y="329"/>
                  </a:lnTo>
                  <a:lnTo>
                    <a:pt x="266" y="333"/>
                  </a:lnTo>
                  <a:lnTo>
                    <a:pt x="261" y="357"/>
                  </a:lnTo>
                  <a:lnTo>
                    <a:pt x="252" y="367"/>
                  </a:lnTo>
                  <a:lnTo>
                    <a:pt x="249" y="401"/>
                  </a:lnTo>
                  <a:lnTo>
                    <a:pt x="263" y="461"/>
                  </a:lnTo>
                  <a:lnTo>
                    <a:pt x="312" y="485"/>
                  </a:lnTo>
                  <a:lnTo>
                    <a:pt x="333" y="508"/>
                  </a:lnTo>
                  <a:lnTo>
                    <a:pt x="290" y="533"/>
                  </a:lnTo>
                  <a:lnTo>
                    <a:pt x="273" y="516"/>
                  </a:lnTo>
                  <a:lnTo>
                    <a:pt x="275" y="524"/>
                  </a:lnTo>
                  <a:lnTo>
                    <a:pt x="218" y="530"/>
                  </a:lnTo>
                  <a:lnTo>
                    <a:pt x="319" y="536"/>
                  </a:lnTo>
                  <a:lnTo>
                    <a:pt x="290" y="560"/>
                  </a:lnTo>
                  <a:lnTo>
                    <a:pt x="283" y="549"/>
                  </a:lnTo>
                  <a:lnTo>
                    <a:pt x="255" y="577"/>
                  </a:lnTo>
                  <a:lnTo>
                    <a:pt x="234" y="576"/>
                  </a:lnTo>
                  <a:lnTo>
                    <a:pt x="250" y="589"/>
                  </a:lnTo>
                  <a:lnTo>
                    <a:pt x="248" y="590"/>
                  </a:lnTo>
                  <a:lnTo>
                    <a:pt x="243" y="614"/>
                  </a:lnTo>
                  <a:lnTo>
                    <a:pt x="252" y="628"/>
                  </a:lnTo>
                  <a:lnTo>
                    <a:pt x="246" y="625"/>
                  </a:lnTo>
                  <a:lnTo>
                    <a:pt x="238" y="672"/>
                  </a:lnTo>
                  <a:lnTo>
                    <a:pt x="230" y="718"/>
                  </a:lnTo>
                  <a:lnTo>
                    <a:pt x="155" y="733"/>
                  </a:lnTo>
                  <a:lnTo>
                    <a:pt x="146" y="765"/>
                  </a:lnTo>
                  <a:lnTo>
                    <a:pt x="97" y="761"/>
                  </a:lnTo>
                  <a:lnTo>
                    <a:pt x="81" y="717"/>
                  </a:lnTo>
                  <a:lnTo>
                    <a:pt x="70" y="681"/>
                  </a:lnTo>
                  <a:lnTo>
                    <a:pt x="28" y="616"/>
                  </a:lnTo>
                  <a:lnTo>
                    <a:pt x="32" y="600"/>
                  </a:lnTo>
                  <a:lnTo>
                    <a:pt x="16" y="596"/>
                  </a:lnTo>
                  <a:lnTo>
                    <a:pt x="15" y="597"/>
                  </a:lnTo>
                  <a:lnTo>
                    <a:pt x="0" y="562"/>
                  </a:lnTo>
                  <a:lnTo>
                    <a:pt x="9" y="555"/>
                  </a:lnTo>
                  <a:lnTo>
                    <a:pt x="37" y="503"/>
                  </a:lnTo>
                  <a:lnTo>
                    <a:pt x="41" y="453"/>
                  </a:lnTo>
                  <a:lnTo>
                    <a:pt x="41" y="438"/>
                  </a:lnTo>
                  <a:lnTo>
                    <a:pt x="60" y="420"/>
                  </a:lnTo>
                  <a:lnTo>
                    <a:pt x="26" y="400"/>
                  </a:lnTo>
                  <a:lnTo>
                    <a:pt x="24" y="346"/>
                  </a:lnTo>
                  <a:lnTo>
                    <a:pt x="23" y="291"/>
                  </a:lnTo>
                  <a:lnTo>
                    <a:pt x="61" y="267"/>
                  </a:lnTo>
                  <a:lnTo>
                    <a:pt x="99" y="264"/>
                  </a:lnTo>
                  <a:lnTo>
                    <a:pt x="76" y="240"/>
                  </a:lnTo>
                  <a:lnTo>
                    <a:pt x="108" y="172"/>
                  </a:lnTo>
                  <a:lnTo>
                    <a:pt x="101" y="157"/>
                  </a:lnTo>
                  <a:lnTo>
                    <a:pt x="141" y="149"/>
                  </a:lnTo>
                  <a:lnTo>
                    <a:pt x="159" y="116"/>
                  </a:lnTo>
                  <a:lnTo>
                    <a:pt x="180" y="62"/>
                  </a:lnTo>
                  <a:lnTo>
                    <a:pt x="235" y="47"/>
                  </a:lnTo>
                  <a:lnTo>
                    <a:pt x="241" y="28"/>
                  </a:lnTo>
                  <a:lnTo>
                    <a:pt x="311" y="30"/>
                  </a:lnTo>
                  <a:lnTo>
                    <a:pt x="306" y="0"/>
                  </a:lnTo>
                  <a:lnTo>
                    <a:pt x="326" y="0"/>
                  </a:lnTo>
                  <a:lnTo>
                    <a:pt x="443" y="48"/>
                  </a:lnTo>
                  <a:lnTo>
                    <a:pt x="484" y="121"/>
                  </a:lnTo>
                  <a:lnTo>
                    <a:pt x="505" y="173"/>
                  </a:lnTo>
                  <a:lnTo>
                    <a:pt x="447" y="172"/>
                  </a:lnTo>
                  <a:lnTo>
                    <a:pt x="431" y="178"/>
                  </a:lnTo>
                  <a:lnTo>
                    <a:pt x="426" y="188"/>
                  </a:lnTo>
                  <a:lnTo>
                    <a:pt x="417" y="184"/>
                  </a:lnTo>
                  <a:lnTo>
                    <a:pt x="395" y="199"/>
                  </a:lnTo>
                  <a:lnTo>
                    <a:pt x="387" y="227"/>
                  </a:lnTo>
                  <a:lnTo>
                    <a:pt x="401" y="25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0" name="Freeform 90"/>
            <p:cNvSpPr>
              <a:spLocks/>
            </p:cNvSpPr>
            <p:nvPr/>
          </p:nvSpPr>
          <p:spPr bwMode="auto">
            <a:xfrm>
              <a:off x="3899" y="1600"/>
              <a:ext cx="27" cy="51"/>
            </a:xfrm>
            <a:custGeom>
              <a:avLst/>
              <a:gdLst>
                <a:gd name="T0" fmla="*/ 25 w 25"/>
                <a:gd name="T1" fmla="*/ 0 h 47"/>
                <a:gd name="T2" fmla="*/ 25 w 25"/>
                <a:gd name="T3" fmla="*/ 12 h 47"/>
                <a:gd name="T4" fmla="*/ 14 w 25"/>
                <a:gd name="T5" fmla="*/ 41 h 47"/>
                <a:gd name="T6" fmla="*/ 10 w 25"/>
                <a:gd name="T7" fmla="*/ 47 h 47"/>
                <a:gd name="T8" fmla="*/ 0 w 25"/>
                <a:gd name="T9" fmla="*/ 26 h 47"/>
                <a:gd name="T10" fmla="*/ 25 w 25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47">
                  <a:moveTo>
                    <a:pt x="25" y="0"/>
                  </a:moveTo>
                  <a:lnTo>
                    <a:pt x="25" y="12"/>
                  </a:lnTo>
                  <a:lnTo>
                    <a:pt x="14" y="41"/>
                  </a:lnTo>
                  <a:lnTo>
                    <a:pt x="10" y="47"/>
                  </a:lnTo>
                  <a:lnTo>
                    <a:pt x="0" y="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1" name="Freeform 91"/>
            <p:cNvSpPr>
              <a:spLocks/>
            </p:cNvSpPr>
            <p:nvPr/>
          </p:nvSpPr>
          <p:spPr bwMode="auto">
            <a:xfrm>
              <a:off x="3334" y="2259"/>
              <a:ext cx="230" cy="113"/>
            </a:xfrm>
            <a:custGeom>
              <a:avLst/>
              <a:gdLst>
                <a:gd name="T0" fmla="*/ 201 w 211"/>
                <a:gd name="T1" fmla="*/ 62 h 104"/>
                <a:gd name="T2" fmla="*/ 190 w 211"/>
                <a:gd name="T3" fmla="*/ 78 h 104"/>
                <a:gd name="T4" fmla="*/ 155 w 211"/>
                <a:gd name="T5" fmla="*/ 78 h 104"/>
                <a:gd name="T6" fmla="*/ 137 w 211"/>
                <a:gd name="T7" fmla="*/ 104 h 104"/>
                <a:gd name="T8" fmla="*/ 105 w 211"/>
                <a:gd name="T9" fmla="*/ 78 h 104"/>
                <a:gd name="T10" fmla="*/ 76 w 211"/>
                <a:gd name="T11" fmla="*/ 101 h 104"/>
                <a:gd name="T12" fmla="*/ 45 w 211"/>
                <a:gd name="T13" fmla="*/ 104 h 104"/>
                <a:gd name="T14" fmla="*/ 18 w 211"/>
                <a:gd name="T15" fmla="*/ 73 h 104"/>
                <a:gd name="T16" fmla="*/ 0 w 211"/>
                <a:gd name="T17" fmla="*/ 84 h 104"/>
                <a:gd name="T18" fmla="*/ 41 w 211"/>
                <a:gd name="T19" fmla="*/ 20 h 104"/>
                <a:gd name="T20" fmla="*/ 52 w 211"/>
                <a:gd name="T21" fmla="*/ 13 h 104"/>
                <a:gd name="T22" fmla="*/ 68 w 211"/>
                <a:gd name="T23" fmla="*/ 4 h 104"/>
                <a:gd name="T24" fmla="*/ 117 w 211"/>
                <a:gd name="T25" fmla="*/ 0 h 104"/>
                <a:gd name="T26" fmla="*/ 165 w 211"/>
                <a:gd name="T27" fmla="*/ 7 h 104"/>
                <a:gd name="T28" fmla="*/ 163 w 211"/>
                <a:gd name="T29" fmla="*/ 23 h 104"/>
                <a:gd name="T30" fmla="*/ 162 w 211"/>
                <a:gd name="T31" fmla="*/ 30 h 104"/>
                <a:gd name="T32" fmla="*/ 161 w 211"/>
                <a:gd name="T33" fmla="*/ 36 h 104"/>
                <a:gd name="T34" fmla="*/ 171 w 211"/>
                <a:gd name="T35" fmla="*/ 36 h 104"/>
                <a:gd name="T36" fmla="*/ 211 w 211"/>
                <a:gd name="T37" fmla="*/ 46 h 104"/>
                <a:gd name="T38" fmla="*/ 211 w 211"/>
                <a:gd name="T39" fmla="*/ 51 h 104"/>
                <a:gd name="T40" fmla="*/ 201 w 211"/>
                <a:gd name="T41" fmla="*/ 6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104">
                  <a:moveTo>
                    <a:pt x="201" y="62"/>
                  </a:moveTo>
                  <a:lnTo>
                    <a:pt x="190" y="78"/>
                  </a:lnTo>
                  <a:lnTo>
                    <a:pt x="155" y="78"/>
                  </a:lnTo>
                  <a:lnTo>
                    <a:pt x="137" y="104"/>
                  </a:lnTo>
                  <a:lnTo>
                    <a:pt x="105" y="78"/>
                  </a:lnTo>
                  <a:lnTo>
                    <a:pt x="76" y="101"/>
                  </a:lnTo>
                  <a:lnTo>
                    <a:pt x="45" y="104"/>
                  </a:lnTo>
                  <a:lnTo>
                    <a:pt x="18" y="73"/>
                  </a:lnTo>
                  <a:lnTo>
                    <a:pt x="0" y="84"/>
                  </a:lnTo>
                  <a:lnTo>
                    <a:pt x="41" y="20"/>
                  </a:lnTo>
                  <a:lnTo>
                    <a:pt x="52" y="13"/>
                  </a:lnTo>
                  <a:lnTo>
                    <a:pt x="68" y="4"/>
                  </a:lnTo>
                  <a:lnTo>
                    <a:pt x="117" y="0"/>
                  </a:lnTo>
                  <a:lnTo>
                    <a:pt x="165" y="7"/>
                  </a:lnTo>
                  <a:lnTo>
                    <a:pt x="163" y="23"/>
                  </a:lnTo>
                  <a:lnTo>
                    <a:pt x="162" y="30"/>
                  </a:lnTo>
                  <a:lnTo>
                    <a:pt x="161" y="36"/>
                  </a:lnTo>
                  <a:lnTo>
                    <a:pt x="171" y="36"/>
                  </a:lnTo>
                  <a:lnTo>
                    <a:pt x="211" y="46"/>
                  </a:lnTo>
                  <a:lnTo>
                    <a:pt x="211" y="51"/>
                  </a:lnTo>
                  <a:lnTo>
                    <a:pt x="201" y="6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2" name="Freeform 92"/>
            <p:cNvSpPr>
              <a:spLocks/>
            </p:cNvSpPr>
            <p:nvPr/>
          </p:nvSpPr>
          <p:spPr bwMode="auto">
            <a:xfrm>
              <a:off x="4171" y="1939"/>
              <a:ext cx="968" cy="533"/>
            </a:xfrm>
            <a:custGeom>
              <a:avLst/>
              <a:gdLst>
                <a:gd name="T0" fmla="*/ 469 w 889"/>
                <a:gd name="T1" fmla="*/ 0 h 490"/>
                <a:gd name="T2" fmla="*/ 430 w 889"/>
                <a:gd name="T3" fmla="*/ 13 h 490"/>
                <a:gd name="T4" fmla="*/ 374 w 889"/>
                <a:gd name="T5" fmla="*/ 42 h 490"/>
                <a:gd name="T6" fmla="*/ 376 w 889"/>
                <a:gd name="T7" fmla="*/ 65 h 490"/>
                <a:gd name="T8" fmla="*/ 294 w 889"/>
                <a:gd name="T9" fmla="*/ 50 h 490"/>
                <a:gd name="T10" fmla="*/ 211 w 889"/>
                <a:gd name="T11" fmla="*/ 34 h 490"/>
                <a:gd name="T12" fmla="*/ 128 w 889"/>
                <a:gd name="T13" fmla="*/ 34 h 490"/>
                <a:gd name="T14" fmla="*/ 45 w 889"/>
                <a:gd name="T15" fmla="*/ 33 h 490"/>
                <a:gd name="T16" fmla="*/ 72 w 889"/>
                <a:gd name="T17" fmla="*/ 97 h 490"/>
                <a:gd name="T18" fmla="*/ 66 w 889"/>
                <a:gd name="T19" fmla="*/ 127 h 490"/>
                <a:gd name="T20" fmla="*/ 22 w 889"/>
                <a:gd name="T21" fmla="*/ 188 h 490"/>
                <a:gd name="T22" fmla="*/ 15 w 889"/>
                <a:gd name="T23" fmla="*/ 207 h 490"/>
                <a:gd name="T24" fmla="*/ 0 w 889"/>
                <a:gd name="T25" fmla="*/ 247 h 490"/>
                <a:gd name="T26" fmla="*/ 41 w 889"/>
                <a:gd name="T27" fmla="*/ 276 h 490"/>
                <a:gd name="T28" fmla="*/ 42 w 889"/>
                <a:gd name="T29" fmla="*/ 274 h 490"/>
                <a:gd name="T30" fmla="*/ 134 w 889"/>
                <a:gd name="T31" fmla="*/ 284 h 490"/>
                <a:gd name="T32" fmla="*/ 216 w 889"/>
                <a:gd name="T33" fmla="*/ 257 h 490"/>
                <a:gd name="T34" fmla="*/ 260 w 889"/>
                <a:gd name="T35" fmla="*/ 224 h 490"/>
                <a:gd name="T36" fmla="*/ 275 w 889"/>
                <a:gd name="T37" fmla="*/ 230 h 490"/>
                <a:gd name="T38" fmla="*/ 314 w 889"/>
                <a:gd name="T39" fmla="*/ 265 h 490"/>
                <a:gd name="T40" fmla="*/ 352 w 889"/>
                <a:gd name="T41" fmla="*/ 301 h 490"/>
                <a:gd name="T42" fmla="*/ 391 w 889"/>
                <a:gd name="T43" fmla="*/ 337 h 490"/>
                <a:gd name="T44" fmla="*/ 431 w 889"/>
                <a:gd name="T45" fmla="*/ 372 h 490"/>
                <a:gd name="T46" fmla="*/ 472 w 889"/>
                <a:gd name="T47" fmla="*/ 347 h 490"/>
                <a:gd name="T48" fmla="*/ 485 w 889"/>
                <a:gd name="T49" fmla="*/ 356 h 490"/>
                <a:gd name="T50" fmla="*/ 481 w 889"/>
                <a:gd name="T51" fmla="*/ 326 h 490"/>
                <a:gd name="T52" fmla="*/ 489 w 889"/>
                <a:gd name="T53" fmla="*/ 347 h 490"/>
                <a:gd name="T54" fmla="*/ 526 w 889"/>
                <a:gd name="T55" fmla="*/ 355 h 490"/>
                <a:gd name="T56" fmla="*/ 474 w 889"/>
                <a:gd name="T57" fmla="*/ 361 h 490"/>
                <a:gd name="T58" fmla="*/ 496 w 889"/>
                <a:gd name="T59" fmla="*/ 372 h 490"/>
                <a:gd name="T60" fmla="*/ 536 w 889"/>
                <a:gd name="T61" fmla="*/ 386 h 490"/>
                <a:gd name="T62" fmla="*/ 581 w 889"/>
                <a:gd name="T63" fmla="*/ 393 h 490"/>
                <a:gd name="T64" fmla="*/ 531 w 889"/>
                <a:gd name="T65" fmla="*/ 427 h 490"/>
                <a:gd name="T66" fmla="*/ 566 w 889"/>
                <a:gd name="T67" fmla="*/ 443 h 490"/>
                <a:gd name="T68" fmla="*/ 588 w 889"/>
                <a:gd name="T69" fmla="*/ 466 h 490"/>
                <a:gd name="T70" fmla="*/ 596 w 889"/>
                <a:gd name="T71" fmla="*/ 490 h 490"/>
                <a:gd name="T72" fmla="*/ 666 w 889"/>
                <a:gd name="T73" fmla="*/ 462 h 490"/>
                <a:gd name="T74" fmla="*/ 700 w 889"/>
                <a:gd name="T75" fmla="*/ 455 h 490"/>
                <a:gd name="T76" fmla="*/ 730 w 889"/>
                <a:gd name="T77" fmla="*/ 438 h 490"/>
                <a:gd name="T78" fmla="*/ 690 w 889"/>
                <a:gd name="T79" fmla="*/ 435 h 490"/>
                <a:gd name="T80" fmla="*/ 642 w 889"/>
                <a:gd name="T81" fmla="*/ 398 h 490"/>
                <a:gd name="T82" fmla="*/ 654 w 889"/>
                <a:gd name="T83" fmla="*/ 370 h 490"/>
                <a:gd name="T84" fmla="*/ 648 w 889"/>
                <a:gd name="T85" fmla="*/ 386 h 490"/>
                <a:gd name="T86" fmla="*/ 662 w 889"/>
                <a:gd name="T87" fmla="*/ 372 h 490"/>
                <a:gd name="T88" fmla="*/ 730 w 889"/>
                <a:gd name="T89" fmla="*/ 347 h 490"/>
                <a:gd name="T90" fmla="*/ 807 w 889"/>
                <a:gd name="T91" fmla="*/ 321 h 490"/>
                <a:gd name="T92" fmla="*/ 832 w 889"/>
                <a:gd name="T93" fmla="*/ 316 h 490"/>
                <a:gd name="T94" fmla="*/ 849 w 889"/>
                <a:gd name="T95" fmla="*/ 281 h 490"/>
                <a:gd name="T96" fmla="*/ 889 w 889"/>
                <a:gd name="T97" fmla="*/ 263 h 490"/>
                <a:gd name="T98" fmla="*/ 857 w 889"/>
                <a:gd name="T99" fmla="*/ 175 h 490"/>
                <a:gd name="T100" fmla="*/ 785 w 889"/>
                <a:gd name="T101" fmla="*/ 152 h 490"/>
                <a:gd name="T102" fmla="*/ 712 w 889"/>
                <a:gd name="T103" fmla="*/ 130 h 490"/>
                <a:gd name="T104" fmla="*/ 680 w 889"/>
                <a:gd name="T105" fmla="*/ 137 h 490"/>
                <a:gd name="T106" fmla="*/ 617 w 889"/>
                <a:gd name="T107" fmla="*/ 83 h 490"/>
                <a:gd name="T108" fmla="*/ 554 w 889"/>
                <a:gd name="T109" fmla="*/ 30 h 490"/>
                <a:gd name="T110" fmla="*/ 546 w 889"/>
                <a:gd name="T111" fmla="*/ 8 h 490"/>
                <a:gd name="T112" fmla="*/ 469 w 889"/>
                <a:gd name="T11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89" h="490">
                  <a:moveTo>
                    <a:pt x="469" y="0"/>
                  </a:moveTo>
                  <a:lnTo>
                    <a:pt x="430" y="13"/>
                  </a:lnTo>
                  <a:lnTo>
                    <a:pt x="374" y="42"/>
                  </a:lnTo>
                  <a:lnTo>
                    <a:pt x="376" y="65"/>
                  </a:lnTo>
                  <a:lnTo>
                    <a:pt x="294" y="50"/>
                  </a:lnTo>
                  <a:lnTo>
                    <a:pt x="211" y="34"/>
                  </a:lnTo>
                  <a:lnTo>
                    <a:pt x="128" y="34"/>
                  </a:lnTo>
                  <a:lnTo>
                    <a:pt x="45" y="33"/>
                  </a:lnTo>
                  <a:lnTo>
                    <a:pt x="72" y="97"/>
                  </a:lnTo>
                  <a:lnTo>
                    <a:pt x="66" y="127"/>
                  </a:lnTo>
                  <a:lnTo>
                    <a:pt x="22" y="188"/>
                  </a:lnTo>
                  <a:lnTo>
                    <a:pt x="15" y="207"/>
                  </a:lnTo>
                  <a:lnTo>
                    <a:pt x="0" y="247"/>
                  </a:lnTo>
                  <a:lnTo>
                    <a:pt x="41" y="276"/>
                  </a:lnTo>
                  <a:lnTo>
                    <a:pt x="42" y="274"/>
                  </a:lnTo>
                  <a:lnTo>
                    <a:pt x="134" y="284"/>
                  </a:lnTo>
                  <a:lnTo>
                    <a:pt x="216" y="257"/>
                  </a:lnTo>
                  <a:lnTo>
                    <a:pt x="260" y="224"/>
                  </a:lnTo>
                  <a:lnTo>
                    <a:pt x="275" y="230"/>
                  </a:lnTo>
                  <a:lnTo>
                    <a:pt x="314" y="265"/>
                  </a:lnTo>
                  <a:lnTo>
                    <a:pt x="352" y="301"/>
                  </a:lnTo>
                  <a:lnTo>
                    <a:pt x="391" y="337"/>
                  </a:lnTo>
                  <a:lnTo>
                    <a:pt x="431" y="372"/>
                  </a:lnTo>
                  <a:lnTo>
                    <a:pt x="472" y="347"/>
                  </a:lnTo>
                  <a:lnTo>
                    <a:pt x="485" y="356"/>
                  </a:lnTo>
                  <a:lnTo>
                    <a:pt x="481" y="326"/>
                  </a:lnTo>
                  <a:lnTo>
                    <a:pt x="489" y="347"/>
                  </a:lnTo>
                  <a:lnTo>
                    <a:pt x="526" y="355"/>
                  </a:lnTo>
                  <a:lnTo>
                    <a:pt x="474" y="361"/>
                  </a:lnTo>
                  <a:lnTo>
                    <a:pt x="496" y="372"/>
                  </a:lnTo>
                  <a:lnTo>
                    <a:pt x="536" y="386"/>
                  </a:lnTo>
                  <a:lnTo>
                    <a:pt x="581" y="393"/>
                  </a:lnTo>
                  <a:lnTo>
                    <a:pt x="531" y="427"/>
                  </a:lnTo>
                  <a:lnTo>
                    <a:pt x="566" y="443"/>
                  </a:lnTo>
                  <a:lnTo>
                    <a:pt x="588" y="466"/>
                  </a:lnTo>
                  <a:lnTo>
                    <a:pt x="596" y="490"/>
                  </a:lnTo>
                  <a:lnTo>
                    <a:pt x="666" y="462"/>
                  </a:lnTo>
                  <a:lnTo>
                    <a:pt x="700" y="455"/>
                  </a:lnTo>
                  <a:lnTo>
                    <a:pt x="730" y="438"/>
                  </a:lnTo>
                  <a:lnTo>
                    <a:pt x="690" y="435"/>
                  </a:lnTo>
                  <a:lnTo>
                    <a:pt x="642" y="398"/>
                  </a:lnTo>
                  <a:lnTo>
                    <a:pt x="654" y="370"/>
                  </a:lnTo>
                  <a:lnTo>
                    <a:pt x="648" y="386"/>
                  </a:lnTo>
                  <a:lnTo>
                    <a:pt x="662" y="372"/>
                  </a:lnTo>
                  <a:lnTo>
                    <a:pt x="730" y="347"/>
                  </a:lnTo>
                  <a:lnTo>
                    <a:pt x="807" y="321"/>
                  </a:lnTo>
                  <a:lnTo>
                    <a:pt x="832" y="316"/>
                  </a:lnTo>
                  <a:lnTo>
                    <a:pt x="849" y="281"/>
                  </a:lnTo>
                  <a:lnTo>
                    <a:pt x="889" y="263"/>
                  </a:lnTo>
                  <a:lnTo>
                    <a:pt x="857" y="175"/>
                  </a:lnTo>
                  <a:lnTo>
                    <a:pt x="785" y="152"/>
                  </a:lnTo>
                  <a:lnTo>
                    <a:pt x="712" y="130"/>
                  </a:lnTo>
                  <a:lnTo>
                    <a:pt x="680" y="137"/>
                  </a:lnTo>
                  <a:lnTo>
                    <a:pt x="617" y="83"/>
                  </a:lnTo>
                  <a:lnTo>
                    <a:pt x="554" y="30"/>
                  </a:lnTo>
                  <a:lnTo>
                    <a:pt x="546" y="8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3" name="Freeform 93"/>
            <p:cNvSpPr>
              <a:spLocks/>
            </p:cNvSpPr>
            <p:nvPr/>
          </p:nvSpPr>
          <p:spPr bwMode="auto">
            <a:xfrm>
              <a:off x="4010" y="2360"/>
              <a:ext cx="242" cy="284"/>
            </a:xfrm>
            <a:custGeom>
              <a:avLst/>
              <a:gdLst>
                <a:gd name="T0" fmla="*/ 37 w 222"/>
                <a:gd name="T1" fmla="*/ 52 h 261"/>
                <a:gd name="T2" fmla="*/ 38 w 222"/>
                <a:gd name="T3" fmla="*/ 56 h 261"/>
                <a:gd name="T4" fmla="*/ 23 w 222"/>
                <a:gd name="T5" fmla="*/ 59 h 261"/>
                <a:gd name="T6" fmla="*/ 18 w 222"/>
                <a:gd name="T7" fmla="*/ 74 h 261"/>
                <a:gd name="T8" fmla="*/ 34 w 222"/>
                <a:gd name="T9" fmla="*/ 74 h 261"/>
                <a:gd name="T10" fmla="*/ 35 w 222"/>
                <a:gd name="T11" fmla="*/ 82 h 261"/>
                <a:gd name="T12" fmla="*/ 31 w 222"/>
                <a:gd name="T13" fmla="*/ 93 h 261"/>
                <a:gd name="T14" fmla="*/ 23 w 222"/>
                <a:gd name="T15" fmla="*/ 102 h 261"/>
                <a:gd name="T16" fmla="*/ 25 w 222"/>
                <a:gd name="T17" fmla="*/ 106 h 261"/>
                <a:gd name="T18" fmla="*/ 33 w 222"/>
                <a:gd name="T19" fmla="*/ 113 h 261"/>
                <a:gd name="T20" fmla="*/ 55 w 222"/>
                <a:gd name="T21" fmla="*/ 127 h 261"/>
                <a:gd name="T22" fmla="*/ 37 w 222"/>
                <a:gd name="T23" fmla="*/ 135 h 261"/>
                <a:gd name="T24" fmla="*/ 49 w 222"/>
                <a:gd name="T25" fmla="*/ 143 h 261"/>
                <a:gd name="T26" fmla="*/ 50 w 222"/>
                <a:gd name="T27" fmla="*/ 157 h 261"/>
                <a:gd name="T28" fmla="*/ 22 w 222"/>
                <a:gd name="T29" fmla="*/ 163 h 261"/>
                <a:gd name="T30" fmla="*/ 33 w 222"/>
                <a:gd name="T31" fmla="*/ 173 h 261"/>
                <a:gd name="T32" fmla="*/ 27 w 222"/>
                <a:gd name="T33" fmla="*/ 180 h 261"/>
                <a:gd name="T34" fmla="*/ 18 w 222"/>
                <a:gd name="T35" fmla="*/ 172 h 261"/>
                <a:gd name="T36" fmla="*/ 7 w 222"/>
                <a:gd name="T37" fmla="*/ 190 h 261"/>
                <a:gd name="T38" fmla="*/ 1 w 222"/>
                <a:gd name="T39" fmla="*/ 194 h 261"/>
                <a:gd name="T40" fmla="*/ 12 w 222"/>
                <a:gd name="T41" fmla="*/ 214 h 261"/>
                <a:gd name="T42" fmla="*/ 1 w 222"/>
                <a:gd name="T43" fmla="*/ 217 h 261"/>
                <a:gd name="T44" fmla="*/ 1 w 222"/>
                <a:gd name="T45" fmla="*/ 218 h 261"/>
                <a:gd name="T46" fmla="*/ 0 w 222"/>
                <a:gd name="T47" fmla="*/ 226 h 261"/>
                <a:gd name="T48" fmla="*/ 34 w 222"/>
                <a:gd name="T49" fmla="*/ 245 h 261"/>
                <a:gd name="T50" fmla="*/ 52 w 222"/>
                <a:gd name="T51" fmla="*/ 261 h 261"/>
                <a:gd name="T52" fmla="*/ 60 w 222"/>
                <a:gd name="T53" fmla="*/ 219 h 261"/>
                <a:gd name="T54" fmla="*/ 92 w 222"/>
                <a:gd name="T55" fmla="*/ 227 h 261"/>
                <a:gd name="T56" fmla="*/ 106 w 222"/>
                <a:gd name="T57" fmla="*/ 260 h 261"/>
                <a:gd name="T58" fmla="*/ 116 w 222"/>
                <a:gd name="T59" fmla="*/ 256 h 261"/>
                <a:gd name="T60" fmla="*/ 117 w 222"/>
                <a:gd name="T61" fmla="*/ 250 h 261"/>
                <a:gd name="T62" fmla="*/ 133 w 222"/>
                <a:gd name="T63" fmla="*/ 242 h 261"/>
                <a:gd name="T64" fmla="*/ 146 w 222"/>
                <a:gd name="T65" fmla="*/ 247 h 261"/>
                <a:gd name="T66" fmla="*/ 152 w 222"/>
                <a:gd name="T67" fmla="*/ 237 h 261"/>
                <a:gd name="T68" fmla="*/ 160 w 222"/>
                <a:gd name="T69" fmla="*/ 239 h 261"/>
                <a:gd name="T70" fmla="*/ 171 w 222"/>
                <a:gd name="T71" fmla="*/ 240 h 261"/>
                <a:gd name="T72" fmla="*/ 177 w 222"/>
                <a:gd name="T73" fmla="*/ 237 h 261"/>
                <a:gd name="T74" fmla="*/ 194 w 222"/>
                <a:gd name="T75" fmla="*/ 232 h 261"/>
                <a:gd name="T76" fmla="*/ 207 w 222"/>
                <a:gd name="T77" fmla="*/ 246 h 261"/>
                <a:gd name="T78" fmla="*/ 215 w 222"/>
                <a:gd name="T79" fmla="*/ 240 h 261"/>
                <a:gd name="T80" fmla="*/ 200 w 222"/>
                <a:gd name="T81" fmla="*/ 219 h 261"/>
                <a:gd name="T82" fmla="*/ 222 w 222"/>
                <a:gd name="T83" fmla="*/ 188 h 261"/>
                <a:gd name="T84" fmla="*/ 199 w 222"/>
                <a:gd name="T85" fmla="*/ 154 h 261"/>
                <a:gd name="T86" fmla="*/ 204 w 222"/>
                <a:gd name="T87" fmla="*/ 116 h 261"/>
                <a:gd name="T88" fmla="*/ 199 w 222"/>
                <a:gd name="T89" fmla="*/ 96 h 261"/>
                <a:gd name="T90" fmla="*/ 183 w 222"/>
                <a:gd name="T91" fmla="*/ 89 h 261"/>
                <a:gd name="T92" fmla="*/ 167 w 222"/>
                <a:gd name="T93" fmla="*/ 88 h 261"/>
                <a:gd name="T94" fmla="*/ 145 w 222"/>
                <a:gd name="T95" fmla="*/ 74 h 261"/>
                <a:gd name="T96" fmla="*/ 72 w 222"/>
                <a:gd name="T97" fmla="*/ 0 h 261"/>
                <a:gd name="T98" fmla="*/ 2 w 222"/>
                <a:gd name="T99" fmla="*/ 14 h 261"/>
                <a:gd name="T100" fmla="*/ 15 w 222"/>
                <a:gd name="T101" fmla="*/ 36 h 261"/>
                <a:gd name="T102" fmla="*/ 20 w 222"/>
                <a:gd name="T103" fmla="*/ 38 h 261"/>
                <a:gd name="T104" fmla="*/ 16 w 222"/>
                <a:gd name="T105" fmla="*/ 43 h 261"/>
                <a:gd name="T106" fmla="*/ 20 w 222"/>
                <a:gd name="T107" fmla="*/ 48 h 261"/>
                <a:gd name="T108" fmla="*/ 37 w 222"/>
                <a:gd name="T109" fmla="*/ 52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2" h="261">
                  <a:moveTo>
                    <a:pt x="37" y="52"/>
                  </a:moveTo>
                  <a:lnTo>
                    <a:pt x="38" y="56"/>
                  </a:lnTo>
                  <a:lnTo>
                    <a:pt x="23" y="59"/>
                  </a:lnTo>
                  <a:lnTo>
                    <a:pt x="18" y="74"/>
                  </a:lnTo>
                  <a:lnTo>
                    <a:pt x="34" y="74"/>
                  </a:lnTo>
                  <a:lnTo>
                    <a:pt x="35" y="82"/>
                  </a:lnTo>
                  <a:lnTo>
                    <a:pt x="31" y="93"/>
                  </a:lnTo>
                  <a:lnTo>
                    <a:pt x="23" y="102"/>
                  </a:lnTo>
                  <a:lnTo>
                    <a:pt x="25" y="106"/>
                  </a:lnTo>
                  <a:lnTo>
                    <a:pt x="33" y="113"/>
                  </a:lnTo>
                  <a:lnTo>
                    <a:pt x="55" y="127"/>
                  </a:lnTo>
                  <a:lnTo>
                    <a:pt x="37" y="135"/>
                  </a:lnTo>
                  <a:lnTo>
                    <a:pt x="49" y="143"/>
                  </a:lnTo>
                  <a:lnTo>
                    <a:pt x="50" y="157"/>
                  </a:lnTo>
                  <a:lnTo>
                    <a:pt x="22" y="163"/>
                  </a:lnTo>
                  <a:lnTo>
                    <a:pt x="33" y="173"/>
                  </a:lnTo>
                  <a:lnTo>
                    <a:pt x="27" y="180"/>
                  </a:lnTo>
                  <a:lnTo>
                    <a:pt x="18" y="172"/>
                  </a:lnTo>
                  <a:lnTo>
                    <a:pt x="7" y="190"/>
                  </a:lnTo>
                  <a:lnTo>
                    <a:pt x="1" y="194"/>
                  </a:lnTo>
                  <a:lnTo>
                    <a:pt x="12" y="214"/>
                  </a:lnTo>
                  <a:lnTo>
                    <a:pt x="1" y="217"/>
                  </a:lnTo>
                  <a:lnTo>
                    <a:pt x="1" y="218"/>
                  </a:lnTo>
                  <a:lnTo>
                    <a:pt x="0" y="226"/>
                  </a:lnTo>
                  <a:lnTo>
                    <a:pt x="34" y="245"/>
                  </a:lnTo>
                  <a:lnTo>
                    <a:pt x="52" y="261"/>
                  </a:lnTo>
                  <a:lnTo>
                    <a:pt x="60" y="219"/>
                  </a:lnTo>
                  <a:lnTo>
                    <a:pt x="92" y="227"/>
                  </a:lnTo>
                  <a:lnTo>
                    <a:pt x="106" y="260"/>
                  </a:lnTo>
                  <a:lnTo>
                    <a:pt x="116" y="256"/>
                  </a:lnTo>
                  <a:lnTo>
                    <a:pt x="117" y="250"/>
                  </a:lnTo>
                  <a:lnTo>
                    <a:pt x="133" y="242"/>
                  </a:lnTo>
                  <a:lnTo>
                    <a:pt x="146" y="247"/>
                  </a:lnTo>
                  <a:lnTo>
                    <a:pt x="152" y="237"/>
                  </a:lnTo>
                  <a:lnTo>
                    <a:pt x="160" y="239"/>
                  </a:lnTo>
                  <a:lnTo>
                    <a:pt x="171" y="240"/>
                  </a:lnTo>
                  <a:lnTo>
                    <a:pt x="177" y="237"/>
                  </a:lnTo>
                  <a:lnTo>
                    <a:pt x="194" y="232"/>
                  </a:lnTo>
                  <a:lnTo>
                    <a:pt x="207" y="246"/>
                  </a:lnTo>
                  <a:lnTo>
                    <a:pt x="215" y="240"/>
                  </a:lnTo>
                  <a:lnTo>
                    <a:pt x="200" y="219"/>
                  </a:lnTo>
                  <a:lnTo>
                    <a:pt x="222" y="188"/>
                  </a:lnTo>
                  <a:lnTo>
                    <a:pt x="199" y="154"/>
                  </a:lnTo>
                  <a:lnTo>
                    <a:pt x="204" y="116"/>
                  </a:lnTo>
                  <a:lnTo>
                    <a:pt x="199" y="96"/>
                  </a:lnTo>
                  <a:lnTo>
                    <a:pt x="183" y="89"/>
                  </a:lnTo>
                  <a:lnTo>
                    <a:pt x="167" y="88"/>
                  </a:lnTo>
                  <a:lnTo>
                    <a:pt x="145" y="74"/>
                  </a:lnTo>
                  <a:lnTo>
                    <a:pt x="72" y="0"/>
                  </a:lnTo>
                  <a:lnTo>
                    <a:pt x="2" y="14"/>
                  </a:lnTo>
                  <a:lnTo>
                    <a:pt x="15" y="36"/>
                  </a:lnTo>
                  <a:lnTo>
                    <a:pt x="20" y="38"/>
                  </a:lnTo>
                  <a:lnTo>
                    <a:pt x="16" y="43"/>
                  </a:lnTo>
                  <a:lnTo>
                    <a:pt x="20" y="48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4" name="Freeform 94"/>
            <p:cNvSpPr>
              <a:spLocks/>
            </p:cNvSpPr>
            <p:nvPr/>
          </p:nvSpPr>
          <p:spPr bwMode="auto">
            <a:xfrm>
              <a:off x="1652" y="199"/>
              <a:ext cx="915" cy="780"/>
            </a:xfrm>
            <a:custGeom>
              <a:avLst/>
              <a:gdLst>
                <a:gd name="T0" fmla="*/ 37 w 841"/>
                <a:gd name="T1" fmla="*/ 707 h 716"/>
                <a:gd name="T2" fmla="*/ 227 w 841"/>
                <a:gd name="T3" fmla="*/ 666 h 716"/>
                <a:gd name="T4" fmla="*/ 306 w 841"/>
                <a:gd name="T5" fmla="*/ 628 h 716"/>
                <a:gd name="T6" fmla="*/ 237 w 841"/>
                <a:gd name="T7" fmla="*/ 596 h 716"/>
                <a:gd name="T8" fmla="*/ 204 w 841"/>
                <a:gd name="T9" fmla="*/ 590 h 716"/>
                <a:gd name="T10" fmla="*/ 153 w 841"/>
                <a:gd name="T11" fmla="*/ 564 h 716"/>
                <a:gd name="T12" fmla="*/ 248 w 841"/>
                <a:gd name="T13" fmla="*/ 539 h 716"/>
                <a:gd name="T14" fmla="*/ 189 w 841"/>
                <a:gd name="T15" fmla="*/ 527 h 716"/>
                <a:gd name="T16" fmla="*/ 298 w 841"/>
                <a:gd name="T17" fmla="*/ 559 h 716"/>
                <a:gd name="T18" fmla="*/ 368 w 841"/>
                <a:gd name="T19" fmla="*/ 572 h 716"/>
                <a:gd name="T20" fmla="*/ 392 w 841"/>
                <a:gd name="T21" fmla="*/ 565 h 716"/>
                <a:gd name="T22" fmla="*/ 382 w 841"/>
                <a:gd name="T23" fmla="*/ 528 h 716"/>
                <a:gd name="T24" fmla="*/ 370 w 841"/>
                <a:gd name="T25" fmla="*/ 515 h 716"/>
                <a:gd name="T26" fmla="*/ 269 w 841"/>
                <a:gd name="T27" fmla="*/ 491 h 716"/>
                <a:gd name="T28" fmla="*/ 223 w 841"/>
                <a:gd name="T29" fmla="*/ 476 h 716"/>
                <a:gd name="T30" fmla="*/ 208 w 841"/>
                <a:gd name="T31" fmla="*/ 458 h 716"/>
                <a:gd name="T32" fmla="*/ 229 w 841"/>
                <a:gd name="T33" fmla="*/ 447 h 716"/>
                <a:gd name="T34" fmla="*/ 299 w 841"/>
                <a:gd name="T35" fmla="*/ 431 h 716"/>
                <a:gd name="T36" fmla="*/ 360 w 841"/>
                <a:gd name="T37" fmla="*/ 425 h 716"/>
                <a:gd name="T38" fmla="*/ 415 w 841"/>
                <a:gd name="T39" fmla="*/ 445 h 716"/>
                <a:gd name="T40" fmla="*/ 426 w 841"/>
                <a:gd name="T41" fmla="*/ 417 h 716"/>
                <a:gd name="T42" fmla="*/ 427 w 841"/>
                <a:gd name="T43" fmla="*/ 385 h 716"/>
                <a:gd name="T44" fmla="*/ 480 w 841"/>
                <a:gd name="T45" fmla="*/ 375 h 716"/>
                <a:gd name="T46" fmla="*/ 477 w 841"/>
                <a:gd name="T47" fmla="*/ 349 h 716"/>
                <a:gd name="T48" fmla="*/ 527 w 841"/>
                <a:gd name="T49" fmla="*/ 352 h 716"/>
                <a:gd name="T50" fmla="*/ 530 w 841"/>
                <a:gd name="T51" fmla="*/ 309 h 716"/>
                <a:gd name="T52" fmla="*/ 453 w 841"/>
                <a:gd name="T53" fmla="*/ 295 h 716"/>
                <a:gd name="T54" fmla="*/ 592 w 841"/>
                <a:gd name="T55" fmla="*/ 274 h 716"/>
                <a:gd name="T56" fmla="*/ 503 w 841"/>
                <a:gd name="T57" fmla="*/ 239 h 716"/>
                <a:gd name="T58" fmla="*/ 485 w 841"/>
                <a:gd name="T59" fmla="*/ 240 h 716"/>
                <a:gd name="T60" fmla="*/ 554 w 841"/>
                <a:gd name="T61" fmla="*/ 180 h 716"/>
                <a:gd name="T62" fmla="*/ 586 w 841"/>
                <a:gd name="T63" fmla="*/ 141 h 716"/>
                <a:gd name="T64" fmla="*/ 553 w 841"/>
                <a:gd name="T65" fmla="*/ 140 h 716"/>
                <a:gd name="T66" fmla="*/ 697 w 841"/>
                <a:gd name="T67" fmla="*/ 112 h 716"/>
                <a:gd name="T68" fmla="*/ 744 w 841"/>
                <a:gd name="T69" fmla="*/ 89 h 716"/>
                <a:gd name="T70" fmla="*/ 651 w 841"/>
                <a:gd name="T71" fmla="*/ 71 h 716"/>
                <a:gd name="T72" fmla="*/ 435 w 841"/>
                <a:gd name="T73" fmla="*/ 107 h 716"/>
                <a:gd name="T74" fmla="*/ 464 w 841"/>
                <a:gd name="T75" fmla="*/ 56 h 716"/>
                <a:gd name="T76" fmla="*/ 398 w 841"/>
                <a:gd name="T77" fmla="*/ 67 h 716"/>
                <a:gd name="T78" fmla="*/ 241 w 841"/>
                <a:gd name="T79" fmla="*/ 51 h 716"/>
                <a:gd name="T80" fmla="*/ 430 w 841"/>
                <a:gd name="T81" fmla="*/ 27 h 716"/>
                <a:gd name="T82" fmla="*/ 152 w 841"/>
                <a:gd name="T83" fmla="*/ 21 h 716"/>
                <a:gd name="T84" fmla="*/ 0 w 841"/>
                <a:gd name="T85" fmla="*/ 6 h 716"/>
                <a:gd name="T86" fmla="*/ 0 w 841"/>
                <a:gd name="T87" fmla="*/ 16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41" h="716">
                  <a:moveTo>
                    <a:pt x="0" y="716"/>
                  </a:moveTo>
                  <a:lnTo>
                    <a:pt x="16" y="711"/>
                  </a:lnTo>
                  <a:lnTo>
                    <a:pt x="37" y="707"/>
                  </a:lnTo>
                  <a:lnTo>
                    <a:pt x="51" y="708"/>
                  </a:lnTo>
                  <a:lnTo>
                    <a:pt x="139" y="687"/>
                  </a:lnTo>
                  <a:lnTo>
                    <a:pt x="227" y="666"/>
                  </a:lnTo>
                  <a:lnTo>
                    <a:pt x="257" y="655"/>
                  </a:lnTo>
                  <a:lnTo>
                    <a:pt x="288" y="639"/>
                  </a:lnTo>
                  <a:lnTo>
                    <a:pt x="306" y="628"/>
                  </a:lnTo>
                  <a:lnTo>
                    <a:pt x="332" y="618"/>
                  </a:lnTo>
                  <a:lnTo>
                    <a:pt x="357" y="609"/>
                  </a:lnTo>
                  <a:lnTo>
                    <a:pt x="237" y="596"/>
                  </a:lnTo>
                  <a:lnTo>
                    <a:pt x="140" y="613"/>
                  </a:lnTo>
                  <a:lnTo>
                    <a:pt x="133" y="606"/>
                  </a:lnTo>
                  <a:lnTo>
                    <a:pt x="204" y="590"/>
                  </a:lnTo>
                  <a:lnTo>
                    <a:pt x="104" y="590"/>
                  </a:lnTo>
                  <a:lnTo>
                    <a:pt x="154" y="569"/>
                  </a:lnTo>
                  <a:lnTo>
                    <a:pt x="153" y="564"/>
                  </a:lnTo>
                  <a:lnTo>
                    <a:pt x="161" y="561"/>
                  </a:lnTo>
                  <a:lnTo>
                    <a:pt x="249" y="554"/>
                  </a:lnTo>
                  <a:lnTo>
                    <a:pt x="248" y="539"/>
                  </a:lnTo>
                  <a:lnTo>
                    <a:pt x="242" y="537"/>
                  </a:lnTo>
                  <a:lnTo>
                    <a:pt x="162" y="534"/>
                  </a:lnTo>
                  <a:lnTo>
                    <a:pt x="189" y="527"/>
                  </a:lnTo>
                  <a:lnTo>
                    <a:pt x="155" y="510"/>
                  </a:lnTo>
                  <a:lnTo>
                    <a:pt x="233" y="535"/>
                  </a:lnTo>
                  <a:lnTo>
                    <a:pt x="298" y="559"/>
                  </a:lnTo>
                  <a:lnTo>
                    <a:pt x="327" y="591"/>
                  </a:lnTo>
                  <a:lnTo>
                    <a:pt x="360" y="584"/>
                  </a:lnTo>
                  <a:lnTo>
                    <a:pt x="368" y="572"/>
                  </a:lnTo>
                  <a:lnTo>
                    <a:pt x="372" y="590"/>
                  </a:lnTo>
                  <a:lnTo>
                    <a:pt x="390" y="584"/>
                  </a:lnTo>
                  <a:lnTo>
                    <a:pt x="392" y="565"/>
                  </a:lnTo>
                  <a:lnTo>
                    <a:pt x="395" y="539"/>
                  </a:lnTo>
                  <a:lnTo>
                    <a:pt x="372" y="544"/>
                  </a:lnTo>
                  <a:lnTo>
                    <a:pt x="382" y="528"/>
                  </a:lnTo>
                  <a:lnTo>
                    <a:pt x="368" y="530"/>
                  </a:lnTo>
                  <a:lnTo>
                    <a:pt x="357" y="526"/>
                  </a:lnTo>
                  <a:lnTo>
                    <a:pt x="370" y="515"/>
                  </a:lnTo>
                  <a:lnTo>
                    <a:pt x="279" y="495"/>
                  </a:lnTo>
                  <a:lnTo>
                    <a:pt x="267" y="500"/>
                  </a:lnTo>
                  <a:lnTo>
                    <a:pt x="269" y="491"/>
                  </a:lnTo>
                  <a:lnTo>
                    <a:pt x="302" y="478"/>
                  </a:lnTo>
                  <a:lnTo>
                    <a:pt x="246" y="476"/>
                  </a:lnTo>
                  <a:lnTo>
                    <a:pt x="223" y="476"/>
                  </a:lnTo>
                  <a:lnTo>
                    <a:pt x="212" y="471"/>
                  </a:lnTo>
                  <a:lnTo>
                    <a:pt x="294" y="458"/>
                  </a:lnTo>
                  <a:lnTo>
                    <a:pt x="208" y="458"/>
                  </a:lnTo>
                  <a:lnTo>
                    <a:pt x="205" y="463"/>
                  </a:lnTo>
                  <a:lnTo>
                    <a:pt x="205" y="454"/>
                  </a:lnTo>
                  <a:lnTo>
                    <a:pt x="229" y="447"/>
                  </a:lnTo>
                  <a:lnTo>
                    <a:pt x="220" y="440"/>
                  </a:lnTo>
                  <a:lnTo>
                    <a:pt x="281" y="442"/>
                  </a:lnTo>
                  <a:lnTo>
                    <a:pt x="299" y="431"/>
                  </a:lnTo>
                  <a:lnTo>
                    <a:pt x="291" y="421"/>
                  </a:lnTo>
                  <a:lnTo>
                    <a:pt x="324" y="429"/>
                  </a:lnTo>
                  <a:lnTo>
                    <a:pt x="360" y="425"/>
                  </a:lnTo>
                  <a:lnTo>
                    <a:pt x="388" y="435"/>
                  </a:lnTo>
                  <a:lnTo>
                    <a:pt x="341" y="432"/>
                  </a:lnTo>
                  <a:lnTo>
                    <a:pt x="415" y="445"/>
                  </a:lnTo>
                  <a:lnTo>
                    <a:pt x="474" y="430"/>
                  </a:lnTo>
                  <a:lnTo>
                    <a:pt x="478" y="417"/>
                  </a:lnTo>
                  <a:lnTo>
                    <a:pt x="426" y="417"/>
                  </a:lnTo>
                  <a:lnTo>
                    <a:pt x="423" y="423"/>
                  </a:lnTo>
                  <a:lnTo>
                    <a:pt x="409" y="404"/>
                  </a:lnTo>
                  <a:lnTo>
                    <a:pt x="427" y="385"/>
                  </a:lnTo>
                  <a:lnTo>
                    <a:pt x="529" y="394"/>
                  </a:lnTo>
                  <a:lnTo>
                    <a:pt x="523" y="377"/>
                  </a:lnTo>
                  <a:lnTo>
                    <a:pt x="480" y="375"/>
                  </a:lnTo>
                  <a:lnTo>
                    <a:pt x="472" y="359"/>
                  </a:lnTo>
                  <a:lnTo>
                    <a:pt x="434" y="357"/>
                  </a:lnTo>
                  <a:lnTo>
                    <a:pt x="477" y="349"/>
                  </a:lnTo>
                  <a:lnTo>
                    <a:pt x="434" y="340"/>
                  </a:lnTo>
                  <a:lnTo>
                    <a:pt x="436" y="332"/>
                  </a:lnTo>
                  <a:lnTo>
                    <a:pt x="527" y="352"/>
                  </a:lnTo>
                  <a:lnTo>
                    <a:pt x="522" y="319"/>
                  </a:lnTo>
                  <a:lnTo>
                    <a:pt x="455" y="317"/>
                  </a:lnTo>
                  <a:lnTo>
                    <a:pt x="530" y="309"/>
                  </a:lnTo>
                  <a:lnTo>
                    <a:pt x="487" y="306"/>
                  </a:lnTo>
                  <a:lnTo>
                    <a:pt x="464" y="298"/>
                  </a:lnTo>
                  <a:lnTo>
                    <a:pt x="453" y="295"/>
                  </a:lnTo>
                  <a:lnTo>
                    <a:pt x="431" y="281"/>
                  </a:lnTo>
                  <a:lnTo>
                    <a:pt x="489" y="276"/>
                  </a:lnTo>
                  <a:lnTo>
                    <a:pt x="592" y="274"/>
                  </a:lnTo>
                  <a:lnTo>
                    <a:pt x="589" y="254"/>
                  </a:lnTo>
                  <a:lnTo>
                    <a:pt x="531" y="249"/>
                  </a:lnTo>
                  <a:lnTo>
                    <a:pt x="503" y="239"/>
                  </a:lnTo>
                  <a:lnTo>
                    <a:pt x="572" y="240"/>
                  </a:lnTo>
                  <a:lnTo>
                    <a:pt x="501" y="226"/>
                  </a:lnTo>
                  <a:lnTo>
                    <a:pt x="485" y="240"/>
                  </a:lnTo>
                  <a:lnTo>
                    <a:pt x="470" y="231"/>
                  </a:lnTo>
                  <a:lnTo>
                    <a:pt x="500" y="195"/>
                  </a:lnTo>
                  <a:lnTo>
                    <a:pt x="554" y="180"/>
                  </a:lnTo>
                  <a:lnTo>
                    <a:pt x="578" y="166"/>
                  </a:lnTo>
                  <a:lnTo>
                    <a:pt x="557" y="168"/>
                  </a:lnTo>
                  <a:lnTo>
                    <a:pt x="586" y="141"/>
                  </a:lnTo>
                  <a:lnTo>
                    <a:pt x="629" y="140"/>
                  </a:lnTo>
                  <a:lnTo>
                    <a:pt x="635" y="126"/>
                  </a:lnTo>
                  <a:lnTo>
                    <a:pt x="553" y="140"/>
                  </a:lnTo>
                  <a:lnTo>
                    <a:pt x="542" y="130"/>
                  </a:lnTo>
                  <a:lnTo>
                    <a:pt x="618" y="124"/>
                  </a:lnTo>
                  <a:lnTo>
                    <a:pt x="697" y="112"/>
                  </a:lnTo>
                  <a:lnTo>
                    <a:pt x="549" y="110"/>
                  </a:lnTo>
                  <a:lnTo>
                    <a:pt x="753" y="96"/>
                  </a:lnTo>
                  <a:lnTo>
                    <a:pt x="744" y="89"/>
                  </a:lnTo>
                  <a:lnTo>
                    <a:pt x="841" y="72"/>
                  </a:lnTo>
                  <a:lnTo>
                    <a:pt x="716" y="60"/>
                  </a:lnTo>
                  <a:lnTo>
                    <a:pt x="651" y="71"/>
                  </a:lnTo>
                  <a:lnTo>
                    <a:pt x="575" y="79"/>
                  </a:lnTo>
                  <a:lnTo>
                    <a:pt x="571" y="72"/>
                  </a:lnTo>
                  <a:lnTo>
                    <a:pt x="435" y="107"/>
                  </a:lnTo>
                  <a:lnTo>
                    <a:pt x="485" y="83"/>
                  </a:lnTo>
                  <a:lnTo>
                    <a:pt x="516" y="59"/>
                  </a:lnTo>
                  <a:lnTo>
                    <a:pt x="464" y="56"/>
                  </a:lnTo>
                  <a:lnTo>
                    <a:pt x="445" y="66"/>
                  </a:lnTo>
                  <a:lnTo>
                    <a:pt x="348" y="79"/>
                  </a:lnTo>
                  <a:lnTo>
                    <a:pt x="398" y="67"/>
                  </a:lnTo>
                  <a:lnTo>
                    <a:pt x="410" y="58"/>
                  </a:lnTo>
                  <a:lnTo>
                    <a:pt x="170" y="67"/>
                  </a:lnTo>
                  <a:lnTo>
                    <a:pt x="241" y="51"/>
                  </a:lnTo>
                  <a:lnTo>
                    <a:pt x="381" y="52"/>
                  </a:lnTo>
                  <a:lnTo>
                    <a:pt x="542" y="37"/>
                  </a:lnTo>
                  <a:lnTo>
                    <a:pt x="430" y="27"/>
                  </a:lnTo>
                  <a:lnTo>
                    <a:pt x="433" y="18"/>
                  </a:lnTo>
                  <a:lnTo>
                    <a:pt x="108" y="24"/>
                  </a:lnTo>
                  <a:lnTo>
                    <a:pt x="152" y="21"/>
                  </a:lnTo>
                  <a:lnTo>
                    <a:pt x="401" y="13"/>
                  </a:lnTo>
                  <a:lnTo>
                    <a:pt x="302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13" y="13"/>
                  </a:lnTo>
                  <a:lnTo>
                    <a:pt x="0" y="16"/>
                  </a:lnTo>
                  <a:lnTo>
                    <a:pt x="0" y="71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5" name="Freeform 95"/>
            <p:cNvSpPr>
              <a:spLocks/>
            </p:cNvSpPr>
            <p:nvPr/>
          </p:nvSpPr>
          <p:spPr bwMode="auto">
            <a:xfrm>
              <a:off x="2782" y="1880"/>
              <a:ext cx="18" cy="17"/>
            </a:xfrm>
            <a:custGeom>
              <a:avLst/>
              <a:gdLst>
                <a:gd name="T0" fmla="*/ 16 w 16"/>
                <a:gd name="T1" fmla="*/ 12 h 16"/>
                <a:gd name="T2" fmla="*/ 2 w 16"/>
                <a:gd name="T3" fmla="*/ 0 h 16"/>
                <a:gd name="T4" fmla="*/ 0 w 16"/>
                <a:gd name="T5" fmla="*/ 16 h 16"/>
                <a:gd name="T6" fmla="*/ 16 w 16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6">
                  <a:moveTo>
                    <a:pt x="16" y="12"/>
                  </a:moveTo>
                  <a:lnTo>
                    <a:pt x="2" y="0"/>
                  </a:lnTo>
                  <a:lnTo>
                    <a:pt x="0" y="16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6" name="Freeform 96"/>
            <p:cNvSpPr>
              <a:spLocks/>
            </p:cNvSpPr>
            <p:nvPr/>
          </p:nvSpPr>
          <p:spPr bwMode="auto">
            <a:xfrm>
              <a:off x="3088" y="2594"/>
              <a:ext cx="17" cy="7"/>
            </a:xfrm>
            <a:custGeom>
              <a:avLst/>
              <a:gdLst>
                <a:gd name="T0" fmla="*/ 15 w 15"/>
                <a:gd name="T1" fmla="*/ 0 h 7"/>
                <a:gd name="T2" fmla="*/ 0 w 15"/>
                <a:gd name="T3" fmla="*/ 1 h 7"/>
                <a:gd name="T4" fmla="*/ 1 w 15"/>
                <a:gd name="T5" fmla="*/ 5 h 7"/>
                <a:gd name="T6" fmla="*/ 14 w 15"/>
                <a:gd name="T7" fmla="*/ 7 h 7"/>
                <a:gd name="T8" fmla="*/ 15 w 15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lnTo>
                    <a:pt x="0" y="1"/>
                  </a:lnTo>
                  <a:lnTo>
                    <a:pt x="1" y="5"/>
                  </a:lnTo>
                  <a:lnTo>
                    <a:pt x="14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7" name="Freeform 97"/>
            <p:cNvSpPr>
              <a:spLocks/>
            </p:cNvSpPr>
            <p:nvPr/>
          </p:nvSpPr>
          <p:spPr bwMode="auto">
            <a:xfrm>
              <a:off x="2006" y="3605"/>
              <a:ext cx="501" cy="468"/>
            </a:xfrm>
            <a:custGeom>
              <a:avLst/>
              <a:gdLst>
                <a:gd name="T0" fmla="*/ 6 w 460"/>
                <a:gd name="T1" fmla="*/ 394 h 430"/>
                <a:gd name="T2" fmla="*/ 0 w 460"/>
                <a:gd name="T3" fmla="*/ 430 h 430"/>
                <a:gd name="T4" fmla="*/ 1 w 460"/>
                <a:gd name="T5" fmla="*/ 394 h 430"/>
                <a:gd name="T6" fmla="*/ 38 w 460"/>
                <a:gd name="T7" fmla="*/ 318 h 430"/>
                <a:gd name="T8" fmla="*/ 74 w 460"/>
                <a:gd name="T9" fmla="*/ 242 h 430"/>
                <a:gd name="T10" fmla="*/ 63 w 460"/>
                <a:gd name="T11" fmla="*/ 248 h 430"/>
                <a:gd name="T12" fmla="*/ 106 w 460"/>
                <a:gd name="T13" fmla="*/ 199 h 430"/>
                <a:gd name="T14" fmla="*/ 127 w 460"/>
                <a:gd name="T15" fmla="*/ 150 h 430"/>
                <a:gd name="T16" fmla="*/ 146 w 460"/>
                <a:gd name="T17" fmla="*/ 103 h 430"/>
                <a:gd name="T18" fmla="*/ 189 w 460"/>
                <a:gd name="T19" fmla="*/ 64 h 430"/>
                <a:gd name="T20" fmla="*/ 219 w 460"/>
                <a:gd name="T21" fmla="*/ 0 h 430"/>
                <a:gd name="T22" fmla="*/ 279 w 460"/>
                <a:gd name="T23" fmla="*/ 0 h 430"/>
                <a:gd name="T24" fmla="*/ 340 w 460"/>
                <a:gd name="T25" fmla="*/ 0 h 430"/>
                <a:gd name="T26" fmla="*/ 400 w 460"/>
                <a:gd name="T27" fmla="*/ 0 h 430"/>
                <a:gd name="T28" fmla="*/ 460 w 460"/>
                <a:gd name="T29" fmla="*/ 0 h 430"/>
                <a:gd name="T30" fmla="*/ 458 w 460"/>
                <a:gd name="T31" fmla="*/ 23 h 430"/>
                <a:gd name="T32" fmla="*/ 457 w 460"/>
                <a:gd name="T33" fmla="*/ 104 h 430"/>
                <a:gd name="T34" fmla="*/ 412 w 460"/>
                <a:gd name="T35" fmla="*/ 104 h 430"/>
                <a:gd name="T36" fmla="*/ 368 w 460"/>
                <a:gd name="T37" fmla="*/ 104 h 430"/>
                <a:gd name="T38" fmla="*/ 324 w 460"/>
                <a:gd name="T39" fmla="*/ 104 h 430"/>
                <a:gd name="T40" fmla="*/ 279 w 460"/>
                <a:gd name="T41" fmla="*/ 104 h 430"/>
                <a:gd name="T42" fmla="*/ 277 w 460"/>
                <a:gd name="T43" fmla="*/ 184 h 430"/>
                <a:gd name="T44" fmla="*/ 275 w 460"/>
                <a:gd name="T45" fmla="*/ 263 h 430"/>
                <a:gd name="T46" fmla="*/ 221 w 460"/>
                <a:gd name="T47" fmla="*/ 290 h 430"/>
                <a:gd name="T48" fmla="*/ 220 w 460"/>
                <a:gd name="T49" fmla="*/ 343 h 430"/>
                <a:gd name="T50" fmla="*/ 219 w 460"/>
                <a:gd name="T51" fmla="*/ 394 h 430"/>
                <a:gd name="T52" fmla="*/ 166 w 460"/>
                <a:gd name="T53" fmla="*/ 394 h 430"/>
                <a:gd name="T54" fmla="*/ 113 w 460"/>
                <a:gd name="T55" fmla="*/ 394 h 430"/>
                <a:gd name="T56" fmla="*/ 60 w 460"/>
                <a:gd name="T57" fmla="*/ 394 h 430"/>
                <a:gd name="T58" fmla="*/ 6 w 460"/>
                <a:gd name="T59" fmla="*/ 39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0" h="430">
                  <a:moveTo>
                    <a:pt x="6" y="394"/>
                  </a:moveTo>
                  <a:lnTo>
                    <a:pt x="0" y="430"/>
                  </a:lnTo>
                  <a:lnTo>
                    <a:pt x="1" y="394"/>
                  </a:lnTo>
                  <a:lnTo>
                    <a:pt x="38" y="318"/>
                  </a:lnTo>
                  <a:lnTo>
                    <a:pt x="74" y="242"/>
                  </a:lnTo>
                  <a:lnTo>
                    <a:pt x="63" y="248"/>
                  </a:lnTo>
                  <a:lnTo>
                    <a:pt x="106" y="199"/>
                  </a:lnTo>
                  <a:lnTo>
                    <a:pt x="127" y="150"/>
                  </a:lnTo>
                  <a:lnTo>
                    <a:pt x="146" y="103"/>
                  </a:lnTo>
                  <a:lnTo>
                    <a:pt x="189" y="64"/>
                  </a:lnTo>
                  <a:lnTo>
                    <a:pt x="219" y="0"/>
                  </a:lnTo>
                  <a:lnTo>
                    <a:pt x="279" y="0"/>
                  </a:lnTo>
                  <a:lnTo>
                    <a:pt x="340" y="0"/>
                  </a:lnTo>
                  <a:lnTo>
                    <a:pt x="400" y="0"/>
                  </a:lnTo>
                  <a:lnTo>
                    <a:pt x="460" y="0"/>
                  </a:lnTo>
                  <a:lnTo>
                    <a:pt x="458" y="23"/>
                  </a:lnTo>
                  <a:lnTo>
                    <a:pt x="457" y="104"/>
                  </a:lnTo>
                  <a:lnTo>
                    <a:pt x="412" y="104"/>
                  </a:lnTo>
                  <a:lnTo>
                    <a:pt x="368" y="104"/>
                  </a:lnTo>
                  <a:lnTo>
                    <a:pt x="324" y="104"/>
                  </a:lnTo>
                  <a:lnTo>
                    <a:pt x="279" y="104"/>
                  </a:lnTo>
                  <a:lnTo>
                    <a:pt x="277" y="184"/>
                  </a:lnTo>
                  <a:lnTo>
                    <a:pt x="275" y="263"/>
                  </a:lnTo>
                  <a:lnTo>
                    <a:pt x="221" y="290"/>
                  </a:lnTo>
                  <a:lnTo>
                    <a:pt x="220" y="343"/>
                  </a:lnTo>
                  <a:lnTo>
                    <a:pt x="219" y="394"/>
                  </a:lnTo>
                  <a:lnTo>
                    <a:pt x="166" y="394"/>
                  </a:lnTo>
                  <a:lnTo>
                    <a:pt x="113" y="394"/>
                  </a:lnTo>
                  <a:lnTo>
                    <a:pt x="60" y="394"/>
                  </a:lnTo>
                  <a:lnTo>
                    <a:pt x="6" y="39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8" name="Freeform 98"/>
            <p:cNvSpPr>
              <a:spLocks/>
            </p:cNvSpPr>
            <p:nvPr/>
          </p:nvSpPr>
          <p:spPr bwMode="auto">
            <a:xfrm>
              <a:off x="2756" y="2033"/>
              <a:ext cx="675" cy="573"/>
            </a:xfrm>
            <a:custGeom>
              <a:avLst/>
              <a:gdLst>
                <a:gd name="T0" fmla="*/ 606 w 620"/>
                <a:gd name="T1" fmla="*/ 419 h 526"/>
                <a:gd name="T2" fmla="*/ 606 w 620"/>
                <a:gd name="T3" fmla="*/ 443 h 526"/>
                <a:gd name="T4" fmla="*/ 601 w 620"/>
                <a:gd name="T5" fmla="*/ 446 h 526"/>
                <a:gd name="T6" fmla="*/ 600 w 620"/>
                <a:gd name="T7" fmla="*/ 444 h 526"/>
                <a:gd name="T8" fmla="*/ 598 w 620"/>
                <a:gd name="T9" fmla="*/ 446 h 526"/>
                <a:gd name="T10" fmla="*/ 549 w 620"/>
                <a:gd name="T11" fmla="*/ 486 h 526"/>
                <a:gd name="T12" fmla="*/ 484 w 620"/>
                <a:gd name="T13" fmla="*/ 465 h 526"/>
                <a:gd name="T14" fmla="*/ 466 w 620"/>
                <a:gd name="T15" fmla="*/ 459 h 526"/>
                <a:gd name="T16" fmla="*/ 461 w 620"/>
                <a:gd name="T17" fmla="*/ 464 h 526"/>
                <a:gd name="T18" fmla="*/ 419 w 620"/>
                <a:gd name="T19" fmla="*/ 464 h 526"/>
                <a:gd name="T20" fmla="*/ 388 w 620"/>
                <a:gd name="T21" fmla="*/ 486 h 526"/>
                <a:gd name="T22" fmla="*/ 393 w 620"/>
                <a:gd name="T23" fmla="*/ 526 h 526"/>
                <a:gd name="T24" fmla="*/ 319 w 620"/>
                <a:gd name="T25" fmla="*/ 522 h 526"/>
                <a:gd name="T26" fmla="*/ 320 w 620"/>
                <a:gd name="T27" fmla="*/ 515 h 526"/>
                <a:gd name="T28" fmla="*/ 305 w 620"/>
                <a:gd name="T29" fmla="*/ 516 h 526"/>
                <a:gd name="T30" fmla="*/ 168 w 620"/>
                <a:gd name="T31" fmla="*/ 486 h 526"/>
                <a:gd name="T32" fmla="*/ 144 w 620"/>
                <a:gd name="T33" fmla="*/ 466 h 526"/>
                <a:gd name="T34" fmla="*/ 162 w 620"/>
                <a:gd name="T35" fmla="*/ 435 h 526"/>
                <a:gd name="T36" fmla="*/ 169 w 620"/>
                <a:gd name="T37" fmla="*/ 387 h 526"/>
                <a:gd name="T38" fmla="*/ 175 w 620"/>
                <a:gd name="T39" fmla="*/ 338 h 526"/>
                <a:gd name="T40" fmla="*/ 199 w 620"/>
                <a:gd name="T41" fmla="*/ 365 h 526"/>
                <a:gd name="T42" fmla="*/ 175 w 620"/>
                <a:gd name="T43" fmla="*/ 319 h 526"/>
                <a:gd name="T44" fmla="*/ 177 w 620"/>
                <a:gd name="T45" fmla="*/ 302 h 526"/>
                <a:gd name="T46" fmla="*/ 152 w 620"/>
                <a:gd name="T47" fmla="*/ 282 h 526"/>
                <a:gd name="T48" fmla="*/ 131 w 620"/>
                <a:gd name="T49" fmla="*/ 240 h 526"/>
                <a:gd name="T50" fmla="*/ 137 w 620"/>
                <a:gd name="T51" fmla="*/ 230 h 526"/>
                <a:gd name="T52" fmla="*/ 111 w 620"/>
                <a:gd name="T53" fmla="*/ 221 h 526"/>
                <a:gd name="T54" fmla="*/ 79 w 620"/>
                <a:gd name="T55" fmla="*/ 211 h 526"/>
                <a:gd name="T56" fmla="*/ 38 w 620"/>
                <a:gd name="T57" fmla="*/ 193 h 526"/>
                <a:gd name="T58" fmla="*/ 12 w 620"/>
                <a:gd name="T59" fmla="*/ 184 h 526"/>
                <a:gd name="T60" fmla="*/ 17 w 620"/>
                <a:gd name="T61" fmla="*/ 171 h 526"/>
                <a:gd name="T62" fmla="*/ 24 w 620"/>
                <a:gd name="T63" fmla="*/ 167 h 526"/>
                <a:gd name="T64" fmla="*/ 0 w 620"/>
                <a:gd name="T65" fmla="*/ 163 h 526"/>
                <a:gd name="T66" fmla="*/ 59 w 620"/>
                <a:gd name="T67" fmla="*/ 139 h 526"/>
                <a:gd name="T68" fmla="*/ 95 w 620"/>
                <a:gd name="T69" fmla="*/ 146 h 526"/>
                <a:gd name="T70" fmla="*/ 155 w 620"/>
                <a:gd name="T71" fmla="*/ 147 h 526"/>
                <a:gd name="T72" fmla="*/ 144 w 620"/>
                <a:gd name="T73" fmla="*/ 90 h 526"/>
                <a:gd name="T74" fmla="*/ 159 w 620"/>
                <a:gd name="T75" fmla="*/ 84 h 526"/>
                <a:gd name="T76" fmla="*/ 175 w 620"/>
                <a:gd name="T77" fmla="*/ 100 h 526"/>
                <a:gd name="T78" fmla="*/ 251 w 620"/>
                <a:gd name="T79" fmla="*/ 98 h 526"/>
                <a:gd name="T80" fmla="*/ 235 w 620"/>
                <a:gd name="T81" fmla="*/ 93 h 526"/>
                <a:gd name="T82" fmla="*/ 299 w 620"/>
                <a:gd name="T83" fmla="*/ 58 h 526"/>
                <a:gd name="T84" fmla="*/ 307 w 620"/>
                <a:gd name="T85" fmla="*/ 17 h 526"/>
                <a:gd name="T86" fmla="*/ 352 w 620"/>
                <a:gd name="T87" fmla="*/ 0 h 526"/>
                <a:gd name="T88" fmla="*/ 371 w 620"/>
                <a:gd name="T89" fmla="*/ 20 h 526"/>
                <a:gd name="T90" fmla="*/ 433 w 620"/>
                <a:gd name="T91" fmla="*/ 60 h 526"/>
                <a:gd name="T92" fmla="*/ 456 w 620"/>
                <a:gd name="T93" fmla="*/ 58 h 526"/>
                <a:gd name="T94" fmla="*/ 461 w 620"/>
                <a:gd name="T95" fmla="*/ 65 h 526"/>
                <a:gd name="T96" fmla="*/ 509 w 620"/>
                <a:gd name="T97" fmla="*/ 91 h 526"/>
                <a:gd name="T98" fmla="*/ 537 w 620"/>
                <a:gd name="T99" fmla="*/ 96 h 526"/>
                <a:gd name="T100" fmla="*/ 545 w 620"/>
                <a:gd name="T101" fmla="*/ 100 h 526"/>
                <a:gd name="T102" fmla="*/ 620 w 620"/>
                <a:gd name="T103" fmla="*/ 125 h 526"/>
                <a:gd name="T104" fmla="*/ 599 w 620"/>
                <a:gd name="T105" fmla="*/ 211 h 526"/>
                <a:gd name="T106" fmla="*/ 583 w 620"/>
                <a:gd name="T107" fmla="*/ 220 h 526"/>
                <a:gd name="T108" fmla="*/ 572 w 620"/>
                <a:gd name="T109" fmla="*/ 227 h 526"/>
                <a:gd name="T110" fmla="*/ 531 w 620"/>
                <a:gd name="T111" fmla="*/ 291 h 526"/>
                <a:gd name="T112" fmla="*/ 549 w 620"/>
                <a:gd name="T113" fmla="*/ 280 h 526"/>
                <a:gd name="T114" fmla="*/ 576 w 620"/>
                <a:gd name="T115" fmla="*/ 311 h 526"/>
                <a:gd name="T116" fmla="*/ 576 w 620"/>
                <a:gd name="T117" fmla="*/ 336 h 526"/>
                <a:gd name="T118" fmla="*/ 569 w 620"/>
                <a:gd name="T119" fmla="*/ 360 h 526"/>
                <a:gd name="T120" fmla="*/ 570 w 620"/>
                <a:gd name="T121" fmla="*/ 376 h 526"/>
                <a:gd name="T122" fmla="*/ 571 w 620"/>
                <a:gd name="T123" fmla="*/ 399 h 526"/>
                <a:gd name="T124" fmla="*/ 606 w 620"/>
                <a:gd name="T125" fmla="*/ 41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0" h="526">
                  <a:moveTo>
                    <a:pt x="606" y="419"/>
                  </a:moveTo>
                  <a:lnTo>
                    <a:pt x="606" y="443"/>
                  </a:lnTo>
                  <a:lnTo>
                    <a:pt x="601" y="446"/>
                  </a:lnTo>
                  <a:lnTo>
                    <a:pt x="600" y="444"/>
                  </a:lnTo>
                  <a:lnTo>
                    <a:pt x="598" y="446"/>
                  </a:lnTo>
                  <a:lnTo>
                    <a:pt x="549" y="486"/>
                  </a:lnTo>
                  <a:lnTo>
                    <a:pt x="484" y="465"/>
                  </a:lnTo>
                  <a:lnTo>
                    <a:pt x="466" y="459"/>
                  </a:lnTo>
                  <a:lnTo>
                    <a:pt x="461" y="464"/>
                  </a:lnTo>
                  <a:lnTo>
                    <a:pt x="419" y="464"/>
                  </a:lnTo>
                  <a:lnTo>
                    <a:pt x="388" y="486"/>
                  </a:lnTo>
                  <a:lnTo>
                    <a:pt x="393" y="526"/>
                  </a:lnTo>
                  <a:lnTo>
                    <a:pt x="319" y="522"/>
                  </a:lnTo>
                  <a:lnTo>
                    <a:pt x="320" y="515"/>
                  </a:lnTo>
                  <a:lnTo>
                    <a:pt x="305" y="516"/>
                  </a:lnTo>
                  <a:lnTo>
                    <a:pt x="168" y="486"/>
                  </a:lnTo>
                  <a:lnTo>
                    <a:pt x="144" y="466"/>
                  </a:lnTo>
                  <a:lnTo>
                    <a:pt x="162" y="435"/>
                  </a:lnTo>
                  <a:lnTo>
                    <a:pt x="169" y="387"/>
                  </a:lnTo>
                  <a:lnTo>
                    <a:pt x="175" y="338"/>
                  </a:lnTo>
                  <a:lnTo>
                    <a:pt x="199" y="365"/>
                  </a:lnTo>
                  <a:lnTo>
                    <a:pt x="175" y="319"/>
                  </a:lnTo>
                  <a:lnTo>
                    <a:pt x="177" y="302"/>
                  </a:lnTo>
                  <a:lnTo>
                    <a:pt x="152" y="282"/>
                  </a:lnTo>
                  <a:lnTo>
                    <a:pt x="131" y="240"/>
                  </a:lnTo>
                  <a:lnTo>
                    <a:pt x="137" y="230"/>
                  </a:lnTo>
                  <a:lnTo>
                    <a:pt x="111" y="221"/>
                  </a:lnTo>
                  <a:lnTo>
                    <a:pt x="79" y="211"/>
                  </a:lnTo>
                  <a:lnTo>
                    <a:pt x="38" y="193"/>
                  </a:lnTo>
                  <a:lnTo>
                    <a:pt x="12" y="184"/>
                  </a:lnTo>
                  <a:lnTo>
                    <a:pt x="17" y="171"/>
                  </a:lnTo>
                  <a:lnTo>
                    <a:pt x="24" y="167"/>
                  </a:lnTo>
                  <a:lnTo>
                    <a:pt x="0" y="163"/>
                  </a:lnTo>
                  <a:lnTo>
                    <a:pt x="59" y="139"/>
                  </a:lnTo>
                  <a:lnTo>
                    <a:pt x="95" y="146"/>
                  </a:lnTo>
                  <a:lnTo>
                    <a:pt x="155" y="147"/>
                  </a:lnTo>
                  <a:lnTo>
                    <a:pt x="144" y="90"/>
                  </a:lnTo>
                  <a:lnTo>
                    <a:pt x="159" y="84"/>
                  </a:lnTo>
                  <a:lnTo>
                    <a:pt x="175" y="100"/>
                  </a:lnTo>
                  <a:lnTo>
                    <a:pt x="251" y="98"/>
                  </a:lnTo>
                  <a:lnTo>
                    <a:pt x="235" y="93"/>
                  </a:lnTo>
                  <a:lnTo>
                    <a:pt x="299" y="58"/>
                  </a:lnTo>
                  <a:lnTo>
                    <a:pt x="307" y="17"/>
                  </a:lnTo>
                  <a:lnTo>
                    <a:pt x="352" y="0"/>
                  </a:lnTo>
                  <a:lnTo>
                    <a:pt x="371" y="20"/>
                  </a:lnTo>
                  <a:lnTo>
                    <a:pt x="433" y="60"/>
                  </a:lnTo>
                  <a:lnTo>
                    <a:pt x="456" y="58"/>
                  </a:lnTo>
                  <a:lnTo>
                    <a:pt x="461" y="65"/>
                  </a:lnTo>
                  <a:lnTo>
                    <a:pt x="509" y="91"/>
                  </a:lnTo>
                  <a:lnTo>
                    <a:pt x="537" y="96"/>
                  </a:lnTo>
                  <a:lnTo>
                    <a:pt x="545" y="100"/>
                  </a:lnTo>
                  <a:lnTo>
                    <a:pt x="620" y="125"/>
                  </a:lnTo>
                  <a:lnTo>
                    <a:pt x="599" y="211"/>
                  </a:lnTo>
                  <a:lnTo>
                    <a:pt x="583" y="220"/>
                  </a:lnTo>
                  <a:lnTo>
                    <a:pt x="572" y="227"/>
                  </a:lnTo>
                  <a:lnTo>
                    <a:pt x="531" y="291"/>
                  </a:lnTo>
                  <a:lnTo>
                    <a:pt x="549" y="280"/>
                  </a:lnTo>
                  <a:lnTo>
                    <a:pt x="576" y="311"/>
                  </a:lnTo>
                  <a:lnTo>
                    <a:pt x="576" y="336"/>
                  </a:lnTo>
                  <a:lnTo>
                    <a:pt x="569" y="360"/>
                  </a:lnTo>
                  <a:lnTo>
                    <a:pt x="570" y="376"/>
                  </a:lnTo>
                  <a:lnTo>
                    <a:pt x="571" y="399"/>
                  </a:lnTo>
                  <a:lnTo>
                    <a:pt x="606" y="419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39" name="Freeform 99"/>
            <p:cNvSpPr>
              <a:spLocks/>
            </p:cNvSpPr>
            <p:nvPr/>
          </p:nvSpPr>
          <p:spPr bwMode="auto">
            <a:xfrm>
              <a:off x="4118" y="2654"/>
              <a:ext cx="345" cy="351"/>
            </a:xfrm>
            <a:custGeom>
              <a:avLst/>
              <a:gdLst>
                <a:gd name="T0" fmla="*/ 60 w 317"/>
                <a:gd name="T1" fmla="*/ 169 h 323"/>
                <a:gd name="T2" fmla="*/ 23 w 317"/>
                <a:gd name="T3" fmla="*/ 154 h 323"/>
                <a:gd name="T4" fmla="*/ 0 w 317"/>
                <a:gd name="T5" fmla="*/ 126 h 323"/>
                <a:gd name="T6" fmla="*/ 12 w 317"/>
                <a:gd name="T7" fmla="*/ 109 h 323"/>
                <a:gd name="T8" fmla="*/ 40 w 317"/>
                <a:gd name="T9" fmla="*/ 56 h 323"/>
                <a:gd name="T10" fmla="*/ 40 w 317"/>
                <a:gd name="T11" fmla="*/ 54 h 323"/>
                <a:gd name="T12" fmla="*/ 132 w 317"/>
                <a:gd name="T13" fmla="*/ 26 h 323"/>
                <a:gd name="T14" fmla="*/ 189 w 317"/>
                <a:gd name="T15" fmla="*/ 16 h 323"/>
                <a:gd name="T16" fmla="*/ 276 w 317"/>
                <a:gd name="T17" fmla="*/ 26 h 323"/>
                <a:gd name="T18" fmla="*/ 296 w 317"/>
                <a:gd name="T19" fmla="*/ 9 h 323"/>
                <a:gd name="T20" fmla="*/ 305 w 317"/>
                <a:gd name="T21" fmla="*/ 0 h 323"/>
                <a:gd name="T22" fmla="*/ 317 w 317"/>
                <a:gd name="T23" fmla="*/ 23 h 323"/>
                <a:gd name="T24" fmla="*/ 297 w 317"/>
                <a:gd name="T25" fmla="*/ 61 h 323"/>
                <a:gd name="T26" fmla="*/ 236 w 317"/>
                <a:gd name="T27" fmla="*/ 50 h 323"/>
                <a:gd name="T28" fmla="*/ 182 w 317"/>
                <a:gd name="T29" fmla="*/ 67 h 323"/>
                <a:gd name="T30" fmla="*/ 207 w 317"/>
                <a:gd name="T31" fmla="*/ 93 h 323"/>
                <a:gd name="T32" fmla="*/ 185 w 317"/>
                <a:gd name="T33" fmla="*/ 93 h 323"/>
                <a:gd name="T34" fmla="*/ 189 w 317"/>
                <a:gd name="T35" fmla="*/ 105 h 323"/>
                <a:gd name="T36" fmla="*/ 167 w 317"/>
                <a:gd name="T37" fmla="*/ 98 h 323"/>
                <a:gd name="T38" fmla="*/ 178 w 317"/>
                <a:gd name="T39" fmla="*/ 112 h 323"/>
                <a:gd name="T40" fmla="*/ 143 w 317"/>
                <a:gd name="T41" fmla="*/ 74 h 323"/>
                <a:gd name="T42" fmla="*/ 128 w 317"/>
                <a:gd name="T43" fmla="*/ 84 h 323"/>
                <a:gd name="T44" fmla="*/ 151 w 317"/>
                <a:gd name="T45" fmla="*/ 135 h 323"/>
                <a:gd name="T46" fmla="*/ 162 w 317"/>
                <a:gd name="T47" fmla="*/ 162 h 323"/>
                <a:gd name="T48" fmla="*/ 142 w 317"/>
                <a:gd name="T49" fmla="*/ 152 h 323"/>
                <a:gd name="T50" fmla="*/ 148 w 317"/>
                <a:gd name="T51" fmla="*/ 174 h 323"/>
                <a:gd name="T52" fmla="*/ 138 w 317"/>
                <a:gd name="T53" fmla="*/ 177 h 323"/>
                <a:gd name="T54" fmla="*/ 208 w 317"/>
                <a:gd name="T55" fmla="*/ 225 h 323"/>
                <a:gd name="T56" fmla="*/ 205 w 317"/>
                <a:gd name="T57" fmla="*/ 245 h 323"/>
                <a:gd name="T58" fmla="*/ 180 w 317"/>
                <a:gd name="T59" fmla="*/ 233 h 323"/>
                <a:gd name="T60" fmla="*/ 165 w 317"/>
                <a:gd name="T61" fmla="*/ 240 h 323"/>
                <a:gd name="T62" fmla="*/ 180 w 317"/>
                <a:gd name="T63" fmla="*/ 266 h 323"/>
                <a:gd name="T64" fmla="*/ 150 w 317"/>
                <a:gd name="T65" fmla="*/ 266 h 323"/>
                <a:gd name="T66" fmla="*/ 168 w 317"/>
                <a:gd name="T67" fmla="*/ 323 h 323"/>
                <a:gd name="T68" fmla="*/ 140 w 317"/>
                <a:gd name="T69" fmla="*/ 310 h 323"/>
                <a:gd name="T70" fmla="*/ 132 w 317"/>
                <a:gd name="T71" fmla="*/ 323 h 323"/>
                <a:gd name="T72" fmla="*/ 108 w 317"/>
                <a:gd name="T73" fmla="*/ 294 h 323"/>
                <a:gd name="T74" fmla="*/ 101 w 317"/>
                <a:gd name="T75" fmla="*/ 306 h 323"/>
                <a:gd name="T76" fmla="*/ 74 w 317"/>
                <a:gd name="T77" fmla="*/ 252 h 323"/>
                <a:gd name="T78" fmla="*/ 70 w 317"/>
                <a:gd name="T79" fmla="*/ 229 h 323"/>
                <a:gd name="T80" fmla="*/ 113 w 317"/>
                <a:gd name="T81" fmla="*/ 214 h 323"/>
                <a:gd name="T82" fmla="*/ 160 w 317"/>
                <a:gd name="T83" fmla="*/ 227 h 323"/>
                <a:gd name="T84" fmla="*/ 159 w 317"/>
                <a:gd name="T85" fmla="*/ 217 h 323"/>
                <a:gd name="T86" fmla="*/ 129 w 317"/>
                <a:gd name="T87" fmla="*/ 205 h 323"/>
                <a:gd name="T88" fmla="*/ 72 w 317"/>
                <a:gd name="T89" fmla="*/ 202 h 323"/>
                <a:gd name="T90" fmla="*/ 59 w 317"/>
                <a:gd name="T91" fmla="*/ 204 h 323"/>
                <a:gd name="T92" fmla="*/ 46 w 317"/>
                <a:gd name="T93" fmla="*/ 174 h 323"/>
                <a:gd name="T94" fmla="*/ 60 w 317"/>
                <a:gd name="T95" fmla="*/ 16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7" h="323">
                  <a:moveTo>
                    <a:pt x="60" y="169"/>
                  </a:moveTo>
                  <a:lnTo>
                    <a:pt x="23" y="154"/>
                  </a:lnTo>
                  <a:lnTo>
                    <a:pt x="0" y="126"/>
                  </a:lnTo>
                  <a:lnTo>
                    <a:pt x="12" y="109"/>
                  </a:lnTo>
                  <a:lnTo>
                    <a:pt x="40" y="56"/>
                  </a:lnTo>
                  <a:lnTo>
                    <a:pt x="40" y="54"/>
                  </a:lnTo>
                  <a:lnTo>
                    <a:pt x="132" y="26"/>
                  </a:lnTo>
                  <a:lnTo>
                    <a:pt x="189" y="16"/>
                  </a:lnTo>
                  <a:lnTo>
                    <a:pt x="276" y="26"/>
                  </a:lnTo>
                  <a:lnTo>
                    <a:pt x="296" y="9"/>
                  </a:lnTo>
                  <a:lnTo>
                    <a:pt x="305" y="0"/>
                  </a:lnTo>
                  <a:lnTo>
                    <a:pt x="317" y="23"/>
                  </a:lnTo>
                  <a:lnTo>
                    <a:pt x="297" y="61"/>
                  </a:lnTo>
                  <a:lnTo>
                    <a:pt x="236" y="50"/>
                  </a:lnTo>
                  <a:lnTo>
                    <a:pt x="182" y="67"/>
                  </a:lnTo>
                  <a:lnTo>
                    <a:pt x="207" y="93"/>
                  </a:lnTo>
                  <a:lnTo>
                    <a:pt x="185" y="93"/>
                  </a:lnTo>
                  <a:lnTo>
                    <a:pt x="189" y="105"/>
                  </a:lnTo>
                  <a:lnTo>
                    <a:pt x="167" y="98"/>
                  </a:lnTo>
                  <a:lnTo>
                    <a:pt x="178" y="112"/>
                  </a:lnTo>
                  <a:lnTo>
                    <a:pt x="143" y="74"/>
                  </a:lnTo>
                  <a:lnTo>
                    <a:pt x="128" y="84"/>
                  </a:lnTo>
                  <a:lnTo>
                    <a:pt x="151" y="135"/>
                  </a:lnTo>
                  <a:lnTo>
                    <a:pt x="162" y="162"/>
                  </a:lnTo>
                  <a:lnTo>
                    <a:pt x="142" y="152"/>
                  </a:lnTo>
                  <a:lnTo>
                    <a:pt x="148" y="174"/>
                  </a:lnTo>
                  <a:lnTo>
                    <a:pt x="138" y="177"/>
                  </a:lnTo>
                  <a:lnTo>
                    <a:pt x="208" y="225"/>
                  </a:lnTo>
                  <a:lnTo>
                    <a:pt x="205" y="245"/>
                  </a:lnTo>
                  <a:lnTo>
                    <a:pt x="180" y="233"/>
                  </a:lnTo>
                  <a:lnTo>
                    <a:pt x="165" y="240"/>
                  </a:lnTo>
                  <a:lnTo>
                    <a:pt x="180" y="266"/>
                  </a:lnTo>
                  <a:lnTo>
                    <a:pt x="150" y="266"/>
                  </a:lnTo>
                  <a:lnTo>
                    <a:pt x="168" y="323"/>
                  </a:lnTo>
                  <a:lnTo>
                    <a:pt x="140" y="310"/>
                  </a:lnTo>
                  <a:lnTo>
                    <a:pt x="132" y="323"/>
                  </a:lnTo>
                  <a:lnTo>
                    <a:pt x="108" y="294"/>
                  </a:lnTo>
                  <a:lnTo>
                    <a:pt x="101" y="306"/>
                  </a:lnTo>
                  <a:lnTo>
                    <a:pt x="74" y="252"/>
                  </a:lnTo>
                  <a:lnTo>
                    <a:pt x="70" y="229"/>
                  </a:lnTo>
                  <a:lnTo>
                    <a:pt x="113" y="214"/>
                  </a:lnTo>
                  <a:lnTo>
                    <a:pt x="160" y="227"/>
                  </a:lnTo>
                  <a:lnTo>
                    <a:pt x="159" y="217"/>
                  </a:lnTo>
                  <a:lnTo>
                    <a:pt x="129" y="205"/>
                  </a:lnTo>
                  <a:lnTo>
                    <a:pt x="72" y="202"/>
                  </a:lnTo>
                  <a:lnTo>
                    <a:pt x="59" y="204"/>
                  </a:lnTo>
                  <a:lnTo>
                    <a:pt x="46" y="174"/>
                  </a:lnTo>
                  <a:lnTo>
                    <a:pt x="60" y="169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40" name="Freeform 100"/>
            <p:cNvSpPr>
              <a:spLocks/>
            </p:cNvSpPr>
            <p:nvPr/>
          </p:nvSpPr>
          <p:spPr bwMode="auto">
            <a:xfrm>
              <a:off x="4340" y="3073"/>
              <a:ext cx="153" cy="36"/>
            </a:xfrm>
            <a:custGeom>
              <a:avLst/>
              <a:gdLst>
                <a:gd name="T0" fmla="*/ 109 w 141"/>
                <a:gd name="T1" fmla="*/ 15 h 33"/>
                <a:gd name="T2" fmla="*/ 29 w 141"/>
                <a:gd name="T3" fmla="*/ 0 h 33"/>
                <a:gd name="T4" fmla="*/ 5 w 141"/>
                <a:gd name="T5" fmla="*/ 0 h 33"/>
                <a:gd name="T6" fmla="*/ 0 w 141"/>
                <a:gd name="T7" fmla="*/ 17 h 33"/>
                <a:gd name="T8" fmla="*/ 50 w 141"/>
                <a:gd name="T9" fmla="*/ 25 h 33"/>
                <a:gd name="T10" fmla="*/ 100 w 141"/>
                <a:gd name="T11" fmla="*/ 33 h 33"/>
                <a:gd name="T12" fmla="*/ 141 w 141"/>
                <a:gd name="T13" fmla="*/ 21 h 33"/>
                <a:gd name="T14" fmla="*/ 109 w 141"/>
                <a:gd name="T15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33">
                  <a:moveTo>
                    <a:pt x="109" y="15"/>
                  </a:moveTo>
                  <a:lnTo>
                    <a:pt x="29" y="0"/>
                  </a:lnTo>
                  <a:lnTo>
                    <a:pt x="5" y="0"/>
                  </a:lnTo>
                  <a:lnTo>
                    <a:pt x="0" y="17"/>
                  </a:lnTo>
                  <a:lnTo>
                    <a:pt x="50" y="25"/>
                  </a:lnTo>
                  <a:lnTo>
                    <a:pt x="100" y="33"/>
                  </a:lnTo>
                  <a:lnTo>
                    <a:pt x="141" y="21"/>
                  </a:lnTo>
                  <a:lnTo>
                    <a:pt x="109" y="1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41" name="Freeform 101"/>
            <p:cNvSpPr>
              <a:spLocks/>
            </p:cNvSpPr>
            <p:nvPr/>
          </p:nvSpPr>
          <p:spPr bwMode="auto">
            <a:xfrm>
              <a:off x="2480" y="1761"/>
              <a:ext cx="212" cy="241"/>
            </a:xfrm>
            <a:custGeom>
              <a:avLst/>
              <a:gdLst>
                <a:gd name="T0" fmla="*/ 195 w 195"/>
                <a:gd name="T1" fmla="*/ 162 h 221"/>
                <a:gd name="T2" fmla="*/ 195 w 195"/>
                <a:gd name="T3" fmla="*/ 116 h 221"/>
                <a:gd name="T4" fmla="*/ 195 w 195"/>
                <a:gd name="T5" fmla="*/ 70 h 221"/>
                <a:gd name="T6" fmla="*/ 167 w 195"/>
                <a:gd name="T7" fmla="*/ 55 h 221"/>
                <a:gd name="T8" fmla="*/ 155 w 195"/>
                <a:gd name="T9" fmla="*/ 61 h 221"/>
                <a:gd name="T10" fmla="*/ 117 w 195"/>
                <a:gd name="T11" fmla="*/ 55 h 221"/>
                <a:gd name="T12" fmla="*/ 152 w 195"/>
                <a:gd name="T13" fmla="*/ 12 h 221"/>
                <a:gd name="T14" fmla="*/ 158 w 195"/>
                <a:gd name="T15" fmla="*/ 0 h 221"/>
                <a:gd name="T16" fmla="*/ 140 w 195"/>
                <a:gd name="T17" fmla="*/ 9 h 221"/>
                <a:gd name="T18" fmla="*/ 122 w 195"/>
                <a:gd name="T19" fmla="*/ 8 h 221"/>
                <a:gd name="T20" fmla="*/ 86 w 195"/>
                <a:gd name="T21" fmla="*/ 30 h 221"/>
                <a:gd name="T22" fmla="*/ 101 w 195"/>
                <a:gd name="T23" fmla="*/ 39 h 221"/>
                <a:gd name="T24" fmla="*/ 86 w 195"/>
                <a:gd name="T25" fmla="*/ 56 h 221"/>
                <a:gd name="T26" fmla="*/ 27 w 195"/>
                <a:gd name="T27" fmla="*/ 63 h 221"/>
                <a:gd name="T28" fmla="*/ 33 w 195"/>
                <a:gd name="T29" fmla="*/ 81 h 221"/>
                <a:gd name="T30" fmla="*/ 11 w 195"/>
                <a:gd name="T31" fmla="*/ 102 h 221"/>
                <a:gd name="T32" fmla="*/ 65 w 195"/>
                <a:gd name="T33" fmla="*/ 119 h 221"/>
                <a:gd name="T34" fmla="*/ 26 w 195"/>
                <a:gd name="T35" fmla="*/ 159 h 221"/>
                <a:gd name="T36" fmla="*/ 66 w 195"/>
                <a:gd name="T37" fmla="*/ 149 h 221"/>
                <a:gd name="T38" fmla="*/ 23 w 195"/>
                <a:gd name="T39" fmla="*/ 171 h 221"/>
                <a:gd name="T40" fmla="*/ 0 w 195"/>
                <a:gd name="T41" fmla="*/ 181 h 221"/>
                <a:gd name="T42" fmla="*/ 15 w 195"/>
                <a:gd name="T43" fmla="*/ 186 h 221"/>
                <a:gd name="T44" fmla="*/ 0 w 195"/>
                <a:gd name="T45" fmla="*/ 198 h 221"/>
                <a:gd name="T46" fmla="*/ 22 w 195"/>
                <a:gd name="T47" fmla="*/ 206 h 221"/>
                <a:gd name="T48" fmla="*/ 14 w 195"/>
                <a:gd name="T49" fmla="*/ 214 h 221"/>
                <a:gd name="T50" fmla="*/ 33 w 195"/>
                <a:gd name="T51" fmla="*/ 214 h 221"/>
                <a:gd name="T52" fmla="*/ 29 w 195"/>
                <a:gd name="T53" fmla="*/ 221 h 221"/>
                <a:gd name="T54" fmla="*/ 82 w 195"/>
                <a:gd name="T55" fmla="*/ 215 h 221"/>
                <a:gd name="T56" fmla="*/ 128 w 195"/>
                <a:gd name="T57" fmla="*/ 192 h 221"/>
                <a:gd name="T58" fmla="*/ 175 w 195"/>
                <a:gd name="T59" fmla="*/ 185 h 221"/>
                <a:gd name="T60" fmla="*/ 195 w 195"/>
                <a:gd name="T61" fmla="*/ 16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5" h="221">
                  <a:moveTo>
                    <a:pt x="195" y="162"/>
                  </a:moveTo>
                  <a:lnTo>
                    <a:pt x="195" y="116"/>
                  </a:lnTo>
                  <a:lnTo>
                    <a:pt x="195" y="70"/>
                  </a:lnTo>
                  <a:lnTo>
                    <a:pt x="167" y="55"/>
                  </a:lnTo>
                  <a:lnTo>
                    <a:pt x="155" y="61"/>
                  </a:lnTo>
                  <a:lnTo>
                    <a:pt x="117" y="55"/>
                  </a:lnTo>
                  <a:lnTo>
                    <a:pt x="152" y="12"/>
                  </a:lnTo>
                  <a:lnTo>
                    <a:pt x="158" y="0"/>
                  </a:lnTo>
                  <a:lnTo>
                    <a:pt x="140" y="9"/>
                  </a:lnTo>
                  <a:lnTo>
                    <a:pt x="122" y="8"/>
                  </a:lnTo>
                  <a:lnTo>
                    <a:pt x="86" y="30"/>
                  </a:lnTo>
                  <a:lnTo>
                    <a:pt x="101" y="39"/>
                  </a:lnTo>
                  <a:lnTo>
                    <a:pt x="86" y="56"/>
                  </a:lnTo>
                  <a:lnTo>
                    <a:pt x="27" y="63"/>
                  </a:lnTo>
                  <a:lnTo>
                    <a:pt x="33" y="81"/>
                  </a:lnTo>
                  <a:lnTo>
                    <a:pt x="11" y="102"/>
                  </a:lnTo>
                  <a:lnTo>
                    <a:pt x="65" y="119"/>
                  </a:lnTo>
                  <a:lnTo>
                    <a:pt x="26" y="159"/>
                  </a:lnTo>
                  <a:lnTo>
                    <a:pt x="66" y="149"/>
                  </a:lnTo>
                  <a:lnTo>
                    <a:pt x="23" y="171"/>
                  </a:lnTo>
                  <a:lnTo>
                    <a:pt x="0" y="181"/>
                  </a:lnTo>
                  <a:lnTo>
                    <a:pt x="15" y="186"/>
                  </a:lnTo>
                  <a:lnTo>
                    <a:pt x="0" y="198"/>
                  </a:lnTo>
                  <a:lnTo>
                    <a:pt x="22" y="206"/>
                  </a:lnTo>
                  <a:lnTo>
                    <a:pt x="14" y="214"/>
                  </a:lnTo>
                  <a:lnTo>
                    <a:pt x="33" y="214"/>
                  </a:lnTo>
                  <a:lnTo>
                    <a:pt x="29" y="221"/>
                  </a:lnTo>
                  <a:lnTo>
                    <a:pt x="82" y="215"/>
                  </a:lnTo>
                  <a:lnTo>
                    <a:pt x="128" y="192"/>
                  </a:lnTo>
                  <a:lnTo>
                    <a:pt x="175" y="185"/>
                  </a:lnTo>
                  <a:lnTo>
                    <a:pt x="195" y="162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42" name="Freeform 102"/>
            <p:cNvSpPr>
              <a:spLocks/>
            </p:cNvSpPr>
            <p:nvPr/>
          </p:nvSpPr>
          <p:spPr bwMode="auto">
            <a:xfrm>
              <a:off x="2480" y="2634"/>
              <a:ext cx="182" cy="334"/>
            </a:xfrm>
            <a:custGeom>
              <a:avLst/>
              <a:gdLst>
                <a:gd name="T0" fmla="*/ 75 w 167"/>
                <a:gd name="T1" fmla="*/ 0 h 307"/>
                <a:gd name="T2" fmla="*/ 46 w 167"/>
                <a:gd name="T3" fmla="*/ 3 h 307"/>
                <a:gd name="T4" fmla="*/ 48 w 167"/>
                <a:gd name="T5" fmla="*/ 74 h 307"/>
                <a:gd name="T6" fmla="*/ 29 w 167"/>
                <a:gd name="T7" fmla="*/ 118 h 307"/>
                <a:gd name="T8" fmla="*/ 11 w 167"/>
                <a:gd name="T9" fmla="*/ 162 h 307"/>
                <a:gd name="T10" fmla="*/ 0 w 167"/>
                <a:gd name="T11" fmla="*/ 203 h 307"/>
                <a:gd name="T12" fmla="*/ 26 w 167"/>
                <a:gd name="T13" fmla="*/ 220 h 307"/>
                <a:gd name="T14" fmla="*/ 36 w 167"/>
                <a:gd name="T15" fmla="*/ 222 h 307"/>
                <a:gd name="T16" fmla="*/ 30 w 167"/>
                <a:gd name="T17" fmla="*/ 307 h 307"/>
                <a:gd name="T18" fmla="*/ 104 w 167"/>
                <a:gd name="T19" fmla="*/ 299 h 307"/>
                <a:gd name="T20" fmla="*/ 102 w 167"/>
                <a:gd name="T21" fmla="*/ 282 h 307"/>
                <a:gd name="T22" fmla="*/ 121 w 167"/>
                <a:gd name="T23" fmla="*/ 245 h 307"/>
                <a:gd name="T24" fmla="*/ 117 w 167"/>
                <a:gd name="T25" fmla="*/ 231 h 307"/>
                <a:gd name="T26" fmla="*/ 124 w 167"/>
                <a:gd name="T27" fmla="*/ 197 h 307"/>
                <a:gd name="T28" fmla="*/ 103 w 167"/>
                <a:gd name="T29" fmla="*/ 148 h 307"/>
                <a:gd name="T30" fmla="*/ 120 w 167"/>
                <a:gd name="T31" fmla="*/ 145 h 307"/>
                <a:gd name="T32" fmla="*/ 140 w 167"/>
                <a:gd name="T33" fmla="*/ 70 h 307"/>
                <a:gd name="T34" fmla="*/ 167 w 167"/>
                <a:gd name="T35" fmla="*/ 38 h 307"/>
                <a:gd name="T36" fmla="*/ 158 w 167"/>
                <a:gd name="T37" fmla="*/ 9 h 307"/>
                <a:gd name="T38" fmla="*/ 92 w 167"/>
                <a:gd name="T39" fmla="*/ 6 h 307"/>
                <a:gd name="T40" fmla="*/ 75 w 167"/>
                <a:gd name="T4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" h="307">
                  <a:moveTo>
                    <a:pt x="75" y="0"/>
                  </a:moveTo>
                  <a:lnTo>
                    <a:pt x="46" y="3"/>
                  </a:lnTo>
                  <a:lnTo>
                    <a:pt x="48" y="74"/>
                  </a:lnTo>
                  <a:lnTo>
                    <a:pt x="29" y="118"/>
                  </a:lnTo>
                  <a:lnTo>
                    <a:pt x="11" y="162"/>
                  </a:lnTo>
                  <a:lnTo>
                    <a:pt x="0" y="203"/>
                  </a:lnTo>
                  <a:lnTo>
                    <a:pt x="26" y="220"/>
                  </a:lnTo>
                  <a:lnTo>
                    <a:pt x="36" y="222"/>
                  </a:lnTo>
                  <a:lnTo>
                    <a:pt x="30" y="307"/>
                  </a:lnTo>
                  <a:lnTo>
                    <a:pt x="104" y="299"/>
                  </a:lnTo>
                  <a:lnTo>
                    <a:pt x="102" y="282"/>
                  </a:lnTo>
                  <a:lnTo>
                    <a:pt x="121" y="245"/>
                  </a:lnTo>
                  <a:lnTo>
                    <a:pt x="117" y="231"/>
                  </a:lnTo>
                  <a:lnTo>
                    <a:pt x="124" y="197"/>
                  </a:lnTo>
                  <a:lnTo>
                    <a:pt x="103" y="148"/>
                  </a:lnTo>
                  <a:lnTo>
                    <a:pt x="120" y="145"/>
                  </a:lnTo>
                  <a:lnTo>
                    <a:pt x="140" y="70"/>
                  </a:lnTo>
                  <a:lnTo>
                    <a:pt x="167" y="38"/>
                  </a:lnTo>
                  <a:lnTo>
                    <a:pt x="158" y="9"/>
                  </a:lnTo>
                  <a:lnTo>
                    <a:pt x="92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43" name="Freeform 103"/>
            <p:cNvSpPr>
              <a:spLocks/>
            </p:cNvSpPr>
            <p:nvPr/>
          </p:nvSpPr>
          <p:spPr bwMode="auto">
            <a:xfrm>
              <a:off x="2517" y="2519"/>
              <a:ext cx="667" cy="509"/>
            </a:xfrm>
            <a:custGeom>
              <a:avLst/>
              <a:gdLst>
                <a:gd name="T0" fmla="*/ 124 w 613"/>
                <a:gd name="T1" fmla="*/ 115 h 468"/>
                <a:gd name="T2" fmla="*/ 58 w 613"/>
                <a:gd name="T3" fmla="*/ 112 h 468"/>
                <a:gd name="T4" fmla="*/ 41 w 613"/>
                <a:gd name="T5" fmla="*/ 106 h 468"/>
                <a:gd name="T6" fmla="*/ 12 w 613"/>
                <a:gd name="T7" fmla="*/ 109 h 468"/>
                <a:gd name="T8" fmla="*/ 11 w 613"/>
                <a:gd name="T9" fmla="*/ 91 h 468"/>
                <a:gd name="T10" fmla="*/ 5 w 613"/>
                <a:gd name="T11" fmla="*/ 78 h 468"/>
                <a:gd name="T12" fmla="*/ 5 w 613"/>
                <a:gd name="T13" fmla="*/ 71 h 468"/>
                <a:gd name="T14" fmla="*/ 0 w 613"/>
                <a:gd name="T15" fmla="*/ 58 h 468"/>
                <a:gd name="T16" fmla="*/ 0 w 613"/>
                <a:gd name="T17" fmla="*/ 33 h 468"/>
                <a:gd name="T18" fmla="*/ 76 w 613"/>
                <a:gd name="T19" fmla="*/ 0 h 468"/>
                <a:gd name="T20" fmla="*/ 137 w 613"/>
                <a:gd name="T21" fmla="*/ 9 h 468"/>
                <a:gd name="T22" fmla="*/ 193 w 613"/>
                <a:gd name="T23" fmla="*/ 12 h 468"/>
                <a:gd name="T24" fmla="*/ 251 w 613"/>
                <a:gd name="T25" fmla="*/ 15 h 468"/>
                <a:gd name="T26" fmla="*/ 307 w 613"/>
                <a:gd name="T27" fmla="*/ 17 h 468"/>
                <a:gd name="T28" fmla="*/ 364 w 613"/>
                <a:gd name="T29" fmla="*/ 20 h 468"/>
                <a:gd name="T30" fmla="*/ 388 w 613"/>
                <a:gd name="T31" fmla="*/ 40 h 468"/>
                <a:gd name="T32" fmla="*/ 525 w 613"/>
                <a:gd name="T33" fmla="*/ 70 h 468"/>
                <a:gd name="T34" fmla="*/ 526 w 613"/>
                <a:gd name="T35" fmla="*/ 74 h 468"/>
                <a:gd name="T36" fmla="*/ 539 w 613"/>
                <a:gd name="T37" fmla="*/ 76 h 468"/>
                <a:gd name="T38" fmla="*/ 613 w 613"/>
                <a:gd name="T39" fmla="*/ 80 h 468"/>
                <a:gd name="T40" fmla="*/ 601 w 613"/>
                <a:gd name="T41" fmla="*/ 123 h 468"/>
                <a:gd name="T42" fmla="*/ 546 w 613"/>
                <a:gd name="T43" fmla="*/ 152 h 468"/>
                <a:gd name="T44" fmla="*/ 492 w 613"/>
                <a:gd name="T45" fmla="*/ 180 h 468"/>
                <a:gd name="T46" fmla="*/ 463 w 613"/>
                <a:gd name="T47" fmla="*/ 224 h 468"/>
                <a:gd name="T48" fmla="*/ 434 w 613"/>
                <a:gd name="T49" fmla="*/ 268 h 468"/>
                <a:gd name="T50" fmla="*/ 455 w 613"/>
                <a:gd name="T51" fmla="*/ 314 h 468"/>
                <a:gd name="T52" fmla="*/ 412 w 613"/>
                <a:gd name="T53" fmla="*/ 365 h 468"/>
                <a:gd name="T54" fmla="*/ 401 w 613"/>
                <a:gd name="T55" fmla="*/ 380 h 468"/>
                <a:gd name="T56" fmla="*/ 358 w 613"/>
                <a:gd name="T57" fmla="*/ 404 h 468"/>
                <a:gd name="T58" fmla="*/ 334 w 613"/>
                <a:gd name="T59" fmla="*/ 428 h 468"/>
                <a:gd name="T60" fmla="*/ 274 w 613"/>
                <a:gd name="T61" fmla="*/ 436 h 468"/>
                <a:gd name="T62" fmla="*/ 214 w 613"/>
                <a:gd name="T63" fmla="*/ 443 h 468"/>
                <a:gd name="T64" fmla="*/ 175 w 613"/>
                <a:gd name="T65" fmla="*/ 468 h 468"/>
                <a:gd name="T66" fmla="*/ 174 w 613"/>
                <a:gd name="T67" fmla="*/ 468 h 468"/>
                <a:gd name="T68" fmla="*/ 139 w 613"/>
                <a:gd name="T69" fmla="*/ 467 h 468"/>
                <a:gd name="T70" fmla="*/ 128 w 613"/>
                <a:gd name="T71" fmla="*/ 422 h 468"/>
                <a:gd name="T72" fmla="*/ 86 w 613"/>
                <a:gd name="T73" fmla="*/ 404 h 468"/>
                <a:gd name="T74" fmla="*/ 70 w 613"/>
                <a:gd name="T75" fmla="*/ 405 h 468"/>
                <a:gd name="T76" fmla="*/ 68 w 613"/>
                <a:gd name="T77" fmla="*/ 388 h 468"/>
                <a:gd name="T78" fmla="*/ 87 w 613"/>
                <a:gd name="T79" fmla="*/ 351 h 468"/>
                <a:gd name="T80" fmla="*/ 83 w 613"/>
                <a:gd name="T81" fmla="*/ 337 h 468"/>
                <a:gd name="T82" fmla="*/ 90 w 613"/>
                <a:gd name="T83" fmla="*/ 303 h 468"/>
                <a:gd name="T84" fmla="*/ 69 w 613"/>
                <a:gd name="T85" fmla="*/ 254 h 468"/>
                <a:gd name="T86" fmla="*/ 86 w 613"/>
                <a:gd name="T87" fmla="*/ 251 h 468"/>
                <a:gd name="T88" fmla="*/ 107 w 613"/>
                <a:gd name="T89" fmla="*/ 176 h 468"/>
                <a:gd name="T90" fmla="*/ 133 w 613"/>
                <a:gd name="T91" fmla="*/ 144 h 468"/>
                <a:gd name="T92" fmla="*/ 124 w 613"/>
                <a:gd name="T93" fmla="*/ 1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3" h="468">
                  <a:moveTo>
                    <a:pt x="124" y="115"/>
                  </a:moveTo>
                  <a:lnTo>
                    <a:pt x="58" y="112"/>
                  </a:lnTo>
                  <a:lnTo>
                    <a:pt x="41" y="106"/>
                  </a:lnTo>
                  <a:lnTo>
                    <a:pt x="12" y="109"/>
                  </a:lnTo>
                  <a:lnTo>
                    <a:pt x="11" y="91"/>
                  </a:lnTo>
                  <a:lnTo>
                    <a:pt x="5" y="78"/>
                  </a:lnTo>
                  <a:lnTo>
                    <a:pt x="5" y="71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76" y="0"/>
                  </a:lnTo>
                  <a:lnTo>
                    <a:pt x="137" y="9"/>
                  </a:lnTo>
                  <a:lnTo>
                    <a:pt x="193" y="12"/>
                  </a:lnTo>
                  <a:lnTo>
                    <a:pt x="251" y="15"/>
                  </a:lnTo>
                  <a:lnTo>
                    <a:pt x="307" y="17"/>
                  </a:lnTo>
                  <a:lnTo>
                    <a:pt x="364" y="20"/>
                  </a:lnTo>
                  <a:lnTo>
                    <a:pt x="388" y="40"/>
                  </a:lnTo>
                  <a:lnTo>
                    <a:pt x="525" y="70"/>
                  </a:lnTo>
                  <a:lnTo>
                    <a:pt x="526" y="74"/>
                  </a:lnTo>
                  <a:lnTo>
                    <a:pt x="539" y="76"/>
                  </a:lnTo>
                  <a:lnTo>
                    <a:pt x="613" y="80"/>
                  </a:lnTo>
                  <a:lnTo>
                    <a:pt x="601" y="123"/>
                  </a:lnTo>
                  <a:lnTo>
                    <a:pt x="546" y="152"/>
                  </a:lnTo>
                  <a:lnTo>
                    <a:pt x="492" y="180"/>
                  </a:lnTo>
                  <a:lnTo>
                    <a:pt x="463" y="224"/>
                  </a:lnTo>
                  <a:lnTo>
                    <a:pt x="434" y="268"/>
                  </a:lnTo>
                  <a:lnTo>
                    <a:pt x="455" y="314"/>
                  </a:lnTo>
                  <a:lnTo>
                    <a:pt x="412" y="365"/>
                  </a:lnTo>
                  <a:lnTo>
                    <a:pt x="401" y="380"/>
                  </a:lnTo>
                  <a:lnTo>
                    <a:pt x="358" y="404"/>
                  </a:lnTo>
                  <a:lnTo>
                    <a:pt x="334" y="428"/>
                  </a:lnTo>
                  <a:lnTo>
                    <a:pt x="274" y="436"/>
                  </a:lnTo>
                  <a:lnTo>
                    <a:pt x="214" y="443"/>
                  </a:lnTo>
                  <a:lnTo>
                    <a:pt x="175" y="468"/>
                  </a:lnTo>
                  <a:lnTo>
                    <a:pt x="174" y="468"/>
                  </a:lnTo>
                  <a:lnTo>
                    <a:pt x="139" y="467"/>
                  </a:lnTo>
                  <a:lnTo>
                    <a:pt x="128" y="422"/>
                  </a:lnTo>
                  <a:lnTo>
                    <a:pt x="86" y="404"/>
                  </a:lnTo>
                  <a:lnTo>
                    <a:pt x="70" y="405"/>
                  </a:lnTo>
                  <a:lnTo>
                    <a:pt x="68" y="388"/>
                  </a:lnTo>
                  <a:lnTo>
                    <a:pt x="87" y="351"/>
                  </a:lnTo>
                  <a:lnTo>
                    <a:pt x="83" y="337"/>
                  </a:lnTo>
                  <a:lnTo>
                    <a:pt x="90" y="303"/>
                  </a:lnTo>
                  <a:lnTo>
                    <a:pt x="69" y="254"/>
                  </a:lnTo>
                  <a:lnTo>
                    <a:pt x="86" y="251"/>
                  </a:lnTo>
                  <a:lnTo>
                    <a:pt x="107" y="176"/>
                  </a:lnTo>
                  <a:lnTo>
                    <a:pt x="133" y="144"/>
                  </a:lnTo>
                  <a:lnTo>
                    <a:pt x="124" y="11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44" name="Freeform 104"/>
            <p:cNvSpPr>
              <a:spLocks/>
            </p:cNvSpPr>
            <p:nvPr/>
          </p:nvSpPr>
          <p:spPr bwMode="auto">
            <a:xfrm>
              <a:off x="3145" y="2780"/>
              <a:ext cx="56" cy="32"/>
            </a:xfrm>
            <a:custGeom>
              <a:avLst/>
              <a:gdLst>
                <a:gd name="T0" fmla="*/ 52 w 52"/>
                <a:gd name="T1" fmla="*/ 7 h 29"/>
                <a:gd name="T2" fmla="*/ 25 w 52"/>
                <a:gd name="T3" fmla="*/ 29 h 29"/>
                <a:gd name="T4" fmla="*/ 0 w 52"/>
                <a:gd name="T5" fmla="*/ 11 h 29"/>
                <a:gd name="T6" fmla="*/ 33 w 52"/>
                <a:gd name="T7" fmla="*/ 0 h 29"/>
                <a:gd name="T8" fmla="*/ 52 w 52"/>
                <a:gd name="T9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52" y="7"/>
                  </a:moveTo>
                  <a:lnTo>
                    <a:pt x="25" y="29"/>
                  </a:lnTo>
                  <a:lnTo>
                    <a:pt x="0" y="11"/>
                  </a:lnTo>
                  <a:lnTo>
                    <a:pt x="33" y="0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94345" name="Group 105"/>
            <p:cNvGrpSpPr>
              <a:grpSpLocks/>
            </p:cNvGrpSpPr>
            <p:nvPr/>
          </p:nvGrpSpPr>
          <p:grpSpPr bwMode="auto">
            <a:xfrm>
              <a:off x="4441" y="2636"/>
              <a:ext cx="1073" cy="412"/>
              <a:chOff x="4417" y="2615"/>
              <a:chExt cx="1073" cy="412"/>
            </a:xfrm>
          </p:grpSpPr>
          <p:sp>
            <p:nvSpPr>
              <p:cNvPr id="394346" name="Freeform 106"/>
              <p:cNvSpPr>
                <a:spLocks/>
              </p:cNvSpPr>
              <p:nvPr/>
            </p:nvSpPr>
            <p:spPr bwMode="auto">
              <a:xfrm>
                <a:off x="4439" y="2616"/>
                <a:ext cx="1051" cy="411"/>
              </a:xfrm>
              <a:custGeom>
                <a:avLst/>
                <a:gdLst>
                  <a:gd name="T0" fmla="*/ 646 w 966"/>
                  <a:gd name="T1" fmla="*/ 317 h 377"/>
                  <a:gd name="T2" fmla="*/ 548 w 966"/>
                  <a:gd name="T3" fmla="*/ 331 h 377"/>
                  <a:gd name="T4" fmla="*/ 525 w 966"/>
                  <a:gd name="T5" fmla="*/ 377 h 377"/>
                  <a:gd name="T6" fmla="*/ 520 w 966"/>
                  <a:gd name="T7" fmla="*/ 363 h 377"/>
                  <a:gd name="T8" fmla="*/ 500 w 966"/>
                  <a:gd name="T9" fmla="*/ 328 h 377"/>
                  <a:gd name="T10" fmla="*/ 425 w 966"/>
                  <a:gd name="T11" fmla="*/ 341 h 377"/>
                  <a:gd name="T12" fmla="*/ 329 w 966"/>
                  <a:gd name="T13" fmla="*/ 353 h 377"/>
                  <a:gd name="T14" fmla="*/ 236 w 966"/>
                  <a:gd name="T15" fmla="*/ 342 h 377"/>
                  <a:gd name="T16" fmla="*/ 163 w 966"/>
                  <a:gd name="T17" fmla="*/ 340 h 377"/>
                  <a:gd name="T18" fmla="*/ 109 w 966"/>
                  <a:gd name="T19" fmla="*/ 328 h 377"/>
                  <a:gd name="T20" fmla="*/ 114 w 966"/>
                  <a:gd name="T21" fmla="*/ 311 h 377"/>
                  <a:gd name="T22" fmla="*/ 79 w 966"/>
                  <a:gd name="T23" fmla="*/ 291 h 377"/>
                  <a:gd name="T24" fmla="*/ 61 w 966"/>
                  <a:gd name="T25" fmla="*/ 257 h 377"/>
                  <a:gd name="T26" fmla="*/ 10 w 966"/>
                  <a:gd name="T27" fmla="*/ 213 h 377"/>
                  <a:gd name="T28" fmla="*/ 42 w 966"/>
                  <a:gd name="T29" fmla="*/ 221 h 377"/>
                  <a:gd name="T30" fmla="*/ 32 w 966"/>
                  <a:gd name="T31" fmla="*/ 189 h 377"/>
                  <a:gd name="T32" fmla="*/ 0 w 966"/>
                  <a:gd name="T33" fmla="*/ 153 h 377"/>
                  <a:gd name="T34" fmla="*/ 53 w 966"/>
                  <a:gd name="T35" fmla="*/ 101 h 377"/>
                  <a:gd name="T36" fmla="*/ 131 w 966"/>
                  <a:gd name="T37" fmla="*/ 92 h 377"/>
                  <a:gd name="T38" fmla="*/ 155 w 966"/>
                  <a:gd name="T39" fmla="*/ 74 h 377"/>
                  <a:gd name="T40" fmla="*/ 225 w 966"/>
                  <a:gd name="T41" fmla="*/ 55 h 377"/>
                  <a:gd name="T42" fmla="*/ 343 w 966"/>
                  <a:gd name="T43" fmla="*/ 6 h 377"/>
                  <a:gd name="T44" fmla="*/ 426 w 966"/>
                  <a:gd name="T45" fmla="*/ 3 h 377"/>
                  <a:gd name="T46" fmla="*/ 482 w 966"/>
                  <a:gd name="T47" fmla="*/ 31 h 377"/>
                  <a:gd name="T48" fmla="*/ 614 w 966"/>
                  <a:gd name="T49" fmla="*/ 61 h 377"/>
                  <a:gd name="T50" fmla="*/ 752 w 966"/>
                  <a:gd name="T51" fmla="*/ 29 h 377"/>
                  <a:gd name="T52" fmla="*/ 849 w 966"/>
                  <a:gd name="T53" fmla="*/ 47 h 377"/>
                  <a:gd name="T54" fmla="*/ 892 w 966"/>
                  <a:gd name="T55" fmla="*/ 120 h 377"/>
                  <a:gd name="T56" fmla="*/ 913 w 966"/>
                  <a:gd name="T57" fmla="*/ 158 h 377"/>
                  <a:gd name="T58" fmla="*/ 932 w 966"/>
                  <a:gd name="T59" fmla="*/ 253 h 377"/>
                  <a:gd name="T60" fmla="*/ 936 w 966"/>
                  <a:gd name="T61" fmla="*/ 302 h 377"/>
                  <a:gd name="T62" fmla="*/ 854 w 966"/>
                  <a:gd name="T63" fmla="*/ 291 h 377"/>
                  <a:gd name="T64" fmla="*/ 824 w 966"/>
                  <a:gd name="T65" fmla="*/ 296 h 377"/>
                  <a:gd name="T66" fmla="*/ 722 w 966"/>
                  <a:gd name="T67" fmla="*/ 319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66" h="377">
                    <a:moveTo>
                      <a:pt x="722" y="319"/>
                    </a:moveTo>
                    <a:lnTo>
                      <a:pt x="646" y="317"/>
                    </a:lnTo>
                    <a:lnTo>
                      <a:pt x="568" y="323"/>
                    </a:lnTo>
                    <a:lnTo>
                      <a:pt x="548" y="331"/>
                    </a:lnTo>
                    <a:lnTo>
                      <a:pt x="546" y="357"/>
                    </a:lnTo>
                    <a:lnTo>
                      <a:pt x="525" y="377"/>
                    </a:lnTo>
                    <a:lnTo>
                      <a:pt x="519" y="373"/>
                    </a:lnTo>
                    <a:lnTo>
                      <a:pt x="520" y="363"/>
                    </a:lnTo>
                    <a:lnTo>
                      <a:pt x="523" y="316"/>
                    </a:lnTo>
                    <a:lnTo>
                      <a:pt x="500" y="328"/>
                    </a:lnTo>
                    <a:lnTo>
                      <a:pt x="465" y="325"/>
                    </a:lnTo>
                    <a:lnTo>
                      <a:pt x="425" y="341"/>
                    </a:lnTo>
                    <a:lnTo>
                      <a:pt x="372" y="365"/>
                    </a:lnTo>
                    <a:lnTo>
                      <a:pt x="329" y="353"/>
                    </a:lnTo>
                    <a:lnTo>
                      <a:pt x="246" y="317"/>
                    </a:lnTo>
                    <a:lnTo>
                      <a:pt x="236" y="342"/>
                    </a:lnTo>
                    <a:lnTo>
                      <a:pt x="212" y="357"/>
                    </a:lnTo>
                    <a:lnTo>
                      <a:pt x="163" y="340"/>
                    </a:lnTo>
                    <a:lnTo>
                      <a:pt x="137" y="324"/>
                    </a:lnTo>
                    <a:lnTo>
                      <a:pt x="109" y="328"/>
                    </a:lnTo>
                    <a:lnTo>
                      <a:pt x="83" y="327"/>
                    </a:lnTo>
                    <a:lnTo>
                      <a:pt x="114" y="311"/>
                    </a:lnTo>
                    <a:lnTo>
                      <a:pt x="73" y="305"/>
                    </a:lnTo>
                    <a:lnTo>
                      <a:pt x="79" y="291"/>
                    </a:lnTo>
                    <a:lnTo>
                      <a:pt x="55" y="268"/>
                    </a:lnTo>
                    <a:lnTo>
                      <a:pt x="61" y="257"/>
                    </a:lnTo>
                    <a:lnTo>
                      <a:pt x="18" y="235"/>
                    </a:lnTo>
                    <a:lnTo>
                      <a:pt x="10" y="213"/>
                    </a:lnTo>
                    <a:lnTo>
                      <a:pt x="24" y="217"/>
                    </a:lnTo>
                    <a:lnTo>
                      <a:pt x="42" y="221"/>
                    </a:lnTo>
                    <a:lnTo>
                      <a:pt x="33" y="199"/>
                    </a:lnTo>
                    <a:lnTo>
                      <a:pt x="32" y="189"/>
                    </a:lnTo>
                    <a:lnTo>
                      <a:pt x="26" y="157"/>
                    </a:lnTo>
                    <a:lnTo>
                      <a:pt x="0" y="153"/>
                    </a:lnTo>
                    <a:lnTo>
                      <a:pt x="2" y="108"/>
                    </a:lnTo>
                    <a:lnTo>
                      <a:pt x="53" y="101"/>
                    </a:lnTo>
                    <a:lnTo>
                      <a:pt x="69" y="90"/>
                    </a:lnTo>
                    <a:lnTo>
                      <a:pt x="131" y="92"/>
                    </a:lnTo>
                    <a:lnTo>
                      <a:pt x="169" y="76"/>
                    </a:lnTo>
                    <a:lnTo>
                      <a:pt x="155" y="74"/>
                    </a:lnTo>
                    <a:lnTo>
                      <a:pt x="129" y="52"/>
                    </a:lnTo>
                    <a:lnTo>
                      <a:pt x="225" y="55"/>
                    </a:lnTo>
                    <a:lnTo>
                      <a:pt x="293" y="13"/>
                    </a:lnTo>
                    <a:lnTo>
                      <a:pt x="343" y="6"/>
                    </a:lnTo>
                    <a:lnTo>
                      <a:pt x="394" y="0"/>
                    </a:lnTo>
                    <a:lnTo>
                      <a:pt x="426" y="3"/>
                    </a:lnTo>
                    <a:lnTo>
                      <a:pt x="462" y="18"/>
                    </a:lnTo>
                    <a:lnTo>
                      <a:pt x="482" y="31"/>
                    </a:lnTo>
                    <a:lnTo>
                      <a:pt x="547" y="46"/>
                    </a:lnTo>
                    <a:lnTo>
                      <a:pt x="614" y="61"/>
                    </a:lnTo>
                    <a:lnTo>
                      <a:pt x="676" y="62"/>
                    </a:lnTo>
                    <a:lnTo>
                      <a:pt x="752" y="29"/>
                    </a:lnTo>
                    <a:lnTo>
                      <a:pt x="818" y="23"/>
                    </a:lnTo>
                    <a:lnTo>
                      <a:pt x="849" y="47"/>
                    </a:lnTo>
                    <a:lnTo>
                      <a:pt x="872" y="88"/>
                    </a:lnTo>
                    <a:lnTo>
                      <a:pt x="892" y="120"/>
                    </a:lnTo>
                    <a:lnTo>
                      <a:pt x="936" y="139"/>
                    </a:lnTo>
                    <a:lnTo>
                      <a:pt x="913" y="158"/>
                    </a:lnTo>
                    <a:lnTo>
                      <a:pt x="920" y="191"/>
                    </a:lnTo>
                    <a:lnTo>
                      <a:pt x="932" y="253"/>
                    </a:lnTo>
                    <a:lnTo>
                      <a:pt x="966" y="297"/>
                    </a:lnTo>
                    <a:lnTo>
                      <a:pt x="936" y="302"/>
                    </a:lnTo>
                    <a:lnTo>
                      <a:pt x="922" y="290"/>
                    </a:lnTo>
                    <a:lnTo>
                      <a:pt x="854" y="291"/>
                    </a:lnTo>
                    <a:lnTo>
                      <a:pt x="841" y="302"/>
                    </a:lnTo>
                    <a:lnTo>
                      <a:pt x="824" y="296"/>
                    </a:lnTo>
                    <a:lnTo>
                      <a:pt x="774" y="308"/>
                    </a:lnTo>
                    <a:lnTo>
                      <a:pt x="722" y="319"/>
                    </a:lnTo>
                    <a:close/>
                  </a:path>
                </a:pathLst>
              </a:custGeom>
              <a:solidFill>
                <a:srgbClr val="CCFFCC"/>
              </a:solidFill>
              <a:ln w="1588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347" name="Freeform 107"/>
              <p:cNvSpPr>
                <a:spLocks/>
              </p:cNvSpPr>
              <p:nvPr/>
            </p:nvSpPr>
            <p:spPr bwMode="auto">
              <a:xfrm>
                <a:off x="4417" y="2615"/>
                <a:ext cx="160" cy="120"/>
              </a:xfrm>
              <a:custGeom>
                <a:avLst/>
                <a:gdLst>
                  <a:gd name="T0" fmla="*/ 17 w 147"/>
                  <a:gd name="T1" fmla="*/ 3 h 110"/>
                  <a:gd name="T2" fmla="*/ 8 w 147"/>
                  <a:gd name="T3" fmla="*/ 16 h 110"/>
                  <a:gd name="T4" fmla="*/ 20 w 147"/>
                  <a:gd name="T5" fmla="*/ 39 h 110"/>
                  <a:gd name="T6" fmla="*/ 0 w 147"/>
                  <a:gd name="T7" fmla="*/ 77 h 110"/>
                  <a:gd name="T8" fmla="*/ 32 w 147"/>
                  <a:gd name="T9" fmla="*/ 83 h 110"/>
                  <a:gd name="T10" fmla="*/ 14 w 147"/>
                  <a:gd name="T11" fmla="*/ 110 h 110"/>
                  <a:gd name="T12" fmla="*/ 69 w 147"/>
                  <a:gd name="T13" fmla="*/ 70 h 110"/>
                  <a:gd name="T14" fmla="*/ 147 w 147"/>
                  <a:gd name="T15" fmla="*/ 57 h 110"/>
                  <a:gd name="T16" fmla="*/ 126 w 147"/>
                  <a:gd name="T17" fmla="*/ 39 h 110"/>
                  <a:gd name="T18" fmla="*/ 89 w 147"/>
                  <a:gd name="T19" fmla="*/ 0 h 110"/>
                  <a:gd name="T20" fmla="*/ 17 w 147"/>
                  <a:gd name="T21" fmla="*/ 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7" h="110">
                    <a:moveTo>
                      <a:pt x="17" y="3"/>
                    </a:moveTo>
                    <a:lnTo>
                      <a:pt x="8" y="16"/>
                    </a:lnTo>
                    <a:lnTo>
                      <a:pt x="20" y="39"/>
                    </a:lnTo>
                    <a:lnTo>
                      <a:pt x="0" y="77"/>
                    </a:lnTo>
                    <a:lnTo>
                      <a:pt x="32" y="83"/>
                    </a:lnTo>
                    <a:lnTo>
                      <a:pt x="14" y="110"/>
                    </a:lnTo>
                    <a:lnTo>
                      <a:pt x="69" y="70"/>
                    </a:lnTo>
                    <a:lnTo>
                      <a:pt x="147" y="57"/>
                    </a:lnTo>
                    <a:lnTo>
                      <a:pt x="126" y="39"/>
                    </a:lnTo>
                    <a:lnTo>
                      <a:pt x="89" y="0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rgbClr val="CCFFCC"/>
              </a:solidFill>
              <a:ln w="1588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394348" name="Group 108"/>
            <p:cNvGrpSpPr>
              <a:grpSpLocks/>
            </p:cNvGrpSpPr>
            <p:nvPr/>
          </p:nvGrpSpPr>
          <p:grpSpPr bwMode="auto">
            <a:xfrm>
              <a:off x="2607" y="1551"/>
              <a:ext cx="491" cy="545"/>
              <a:chOff x="2583" y="1530"/>
              <a:chExt cx="491" cy="545"/>
            </a:xfrm>
          </p:grpSpPr>
          <p:sp>
            <p:nvSpPr>
              <p:cNvPr id="394349" name="Freeform 109"/>
              <p:cNvSpPr>
                <a:spLocks/>
              </p:cNvSpPr>
              <p:nvPr/>
            </p:nvSpPr>
            <p:spPr bwMode="auto">
              <a:xfrm>
                <a:off x="2690" y="1530"/>
                <a:ext cx="384" cy="545"/>
              </a:xfrm>
              <a:custGeom>
                <a:avLst/>
                <a:gdLst>
                  <a:gd name="T0" fmla="*/ 30 w 353"/>
                  <a:gd name="T1" fmla="*/ 151 h 501"/>
                  <a:gd name="T2" fmla="*/ 55 w 353"/>
                  <a:gd name="T3" fmla="*/ 155 h 501"/>
                  <a:gd name="T4" fmla="*/ 40 w 353"/>
                  <a:gd name="T5" fmla="*/ 201 h 501"/>
                  <a:gd name="T6" fmla="*/ 69 w 353"/>
                  <a:gd name="T7" fmla="*/ 221 h 501"/>
                  <a:gd name="T8" fmla="*/ 106 w 353"/>
                  <a:gd name="T9" fmla="*/ 230 h 501"/>
                  <a:gd name="T10" fmla="*/ 132 w 353"/>
                  <a:gd name="T11" fmla="*/ 306 h 501"/>
                  <a:gd name="T12" fmla="*/ 55 w 353"/>
                  <a:gd name="T13" fmla="*/ 333 h 501"/>
                  <a:gd name="T14" fmla="*/ 80 w 353"/>
                  <a:gd name="T15" fmla="*/ 355 h 501"/>
                  <a:gd name="T16" fmla="*/ 30 w 353"/>
                  <a:gd name="T17" fmla="*/ 401 h 501"/>
                  <a:gd name="T18" fmla="*/ 98 w 353"/>
                  <a:gd name="T19" fmla="*/ 420 h 501"/>
                  <a:gd name="T20" fmla="*/ 132 w 353"/>
                  <a:gd name="T21" fmla="*/ 423 h 501"/>
                  <a:gd name="T22" fmla="*/ 46 w 353"/>
                  <a:gd name="T23" fmla="*/ 466 h 501"/>
                  <a:gd name="T24" fmla="*/ 16 w 353"/>
                  <a:gd name="T25" fmla="*/ 501 h 501"/>
                  <a:gd name="T26" fmla="*/ 86 w 353"/>
                  <a:gd name="T27" fmla="*/ 491 h 501"/>
                  <a:gd name="T28" fmla="*/ 146 w 353"/>
                  <a:gd name="T29" fmla="*/ 468 h 501"/>
                  <a:gd name="T30" fmla="*/ 282 w 353"/>
                  <a:gd name="T31" fmla="*/ 463 h 501"/>
                  <a:gd name="T32" fmla="*/ 297 w 353"/>
                  <a:gd name="T33" fmla="*/ 418 h 501"/>
                  <a:gd name="T34" fmla="*/ 353 w 353"/>
                  <a:gd name="T35" fmla="*/ 359 h 501"/>
                  <a:gd name="T36" fmla="*/ 281 w 353"/>
                  <a:gd name="T37" fmla="*/ 340 h 501"/>
                  <a:gd name="T38" fmla="*/ 248 w 353"/>
                  <a:gd name="T39" fmla="*/ 287 h 501"/>
                  <a:gd name="T40" fmla="*/ 260 w 353"/>
                  <a:gd name="T41" fmla="*/ 268 h 501"/>
                  <a:gd name="T42" fmla="*/ 175 w 353"/>
                  <a:gd name="T43" fmla="*/ 158 h 501"/>
                  <a:gd name="T44" fmla="*/ 148 w 353"/>
                  <a:gd name="T45" fmla="*/ 139 h 501"/>
                  <a:gd name="T46" fmla="*/ 140 w 353"/>
                  <a:gd name="T47" fmla="*/ 125 h 501"/>
                  <a:gd name="T48" fmla="*/ 98 w 353"/>
                  <a:gd name="T49" fmla="*/ 59 h 501"/>
                  <a:gd name="T50" fmla="*/ 93 w 353"/>
                  <a:gd name="T51" fmla="*/ 46 h 501"/>
                  <a:gd name="T52" fmla="*/ 57 w 353"/>
                  <a:gd name="T53" fmla="*/ 0 h 501"/>
                  <a:gd name="T54" fmla="*/ 38 w 353"/>
                  <a:gd name="T55" fmla="*/ 37 h 501"/>
                  <a:gd name="T56" fmla="*/ 18 w 353"/>
                  <a:gd name="T57" fmla="*/ 62 h 501"/>
                  <a:gd name="T58" fmla="*/ 17 w 353"/>
                  <a:gd name="T59" fmla="*/ 80 h 501"/>
                  <a:gd name="T60" fmla="*/ 6 w 353"/>
                  <a:gd name="T61" fmla="*/ 112 h 501"/>
                  <a:gd name="T62" fmla="*/ 31 w 353"/>
                  <a:gd name="T63" fmla="*/ 110 h 501"/>
                  <a:gd name="T64" fmla="*/ 3 w 353"/>
                  <a:gd name="T65" fmla="*/ 192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3" h="501">
                    <a:moveTo>
                      <a:pt x="3" y="192"/>
                    </a:moveTo>
                    <a:lnTo>
                      <a:pt x="30" y="151"/>
                    </a:lnTo>
                    <a:lnTo>
                      <a:pt x="45" y="151"/>
                    </a:lnTo>
                    <a:lnTo>
                      <a:pt x="55" y="155"/>
                    </a:lnTo>
                    <a:lnTo>
                      <a:pt x="50" y="171"/>
                    </a:lnTo>
                    <a:lnTo>
                      <a:pt x="40" y="201"/>
                    </a:lnTo>
                    <a:lnTo>
                      <a:pt x="46" y="227"/>
                    </a:lnTo>
                    <a:lnTo>
                      <a:pt x="69" y="221"/>
                    </a:lnTo>
                    <a:lnTo>
                      <a:pt x="121" y="211"/>
                    </a:lnTo>
                    <a:lnTo>
                      <a:pt x="106" y="230"/>
                    </a:lnTo>
                    <a:lnTo>
                      <a:pt x="130" y="256"/>
                    </a:lnTo>
                    <a:lnTo>
                      <a:pt x="132" y="306"/>
                    </a:lnTo>
                    <a:lnTo>
                      <a:pt x="117" y="308"/>
                    </a:lnTo>
                    <a:lnTo>
                      <a:pt x="55" y="333"/>
                    </a:lnTo>
                    <a:lnTo>
                      <a:pt x="65" y="334"/>
                    </a:lnTo>
                    <a:lnTo>
                      <a:pt x="80" y="355"/>
                    </a:lnTo>
                    <a:lnTo>
                      <a:pt x="35" y="386"/>
                    </a:lnTo>
                    <a:lnTo>
                      <a:pt x="30" y="401"/>
                    </a:lnTo>
                    <a:lnTo>
                      <a:pt x="78" y="408"/>
                    </a:lnTo>
                    <a:lnTo>
                      <a:pt x="98" y="420"/>
                    </a:lnTo>
                    <a:lnTo>
                      <a:pt x="153" y="404"/>
                    </a:lnTo>
                    <a:lnTo>
                      <a:pt x="132" y="423"/>
                    </a:lnTo>
                    <a:lnTo>
                      <a:pt x="92" y="433"/>
                    </a:lnTo>
                    <a:lnTo>
                      <a:pt x="46" y="466"/>
                    </a:lnTo>
                    <a:lnTo>
                      <a:pt x="0" y="498"/>
                    </a:lnTo>
                    <a:lnTo>
                      <a:pt x="16" y="501"/>
                    </a:lnTo>
                    <a:lnTo>
                      <a:pt x="27" y="499"/>
                    </a:lnTo>
                    <a:lnTo>
                      <a:pt x="86" y="491"/>
                    </a:lnTo>
                    <a:lnTo>
                      <a:pt x="103" y="476"/>
                    </a:lnTo>
                    <a:lnTo>
                      <a:pt x="146" y="468"/>
                    </a:lnTo>
                    <a:lnTo>
                      <a:pt x="201" y="461"/>
                    </a:lnTo>
                    <a:lnTo>
                      <a:pt x="282" y="463"/>
                    </a:lnTo>
                    <a:lnTo>
                      <a:pt x="336" y="429"/>
                    </a:lnTo>
                    <a:lnTo>
                      <a:pt x="297" y="418"/>
                    </a:lnTo>
                    <a:lnTo>
                      <a:pt x="311" y="402"/>
                    </a:lnTo>
                    <a:lnTo>
                      <a:pt x="353" y="359"/>
                    </a:lnTo>
                    <a:lnTo>
                      <a:pt x="337" y="336"/>
                    </a:lnTo>
                    <a:lnTo>
                      <a:pt x="281" y="340"/>
                    </a:lnTo>
                    <a:lnTo>
                      <a:pt x="285" y="323"/>
                    </a:lnTo>
                    <a:lnTo>
                      <a:pt x="248" y="287"/>
                    </a:lnTo>
                    <a:lnTo>
                      <a:pt x="265" y="291"/>
                    </a:lnTo>
                    <a:lnTo>
                      <a:pt x="260" y="268"/>
                    </a:lnTo>
                    <a:lnTo>
                      <a:pt x="225" y="234"/>
                    </a:lnTo>
                    <a:lnTo>
                      <a:pt x="175" y="158"/>
                    </a:lnTo>
                    <a:lnTo>
                      <a:pt x="110" y="151"/>
                    </a:lnTo>
                    <a:lnTo>
                      <a:pt x="148" y="139"/>
                    </a:lnTo>
                    <a:lnTo>
                      <a:pt x="125" y="129"/>
                    </a:lnTo>
                    <a:lnTo>
                      <a:pt x="140" y="125"/>
                    </a:lnTo>
                    <a:lnTo>
                      <a:pt x="189" y="60"/>
                    </a:lnTo>
                    <a:lnTo>
                      <a:pt x="98" y="59"/>
                    </a:lnTo>
                    <a:lnTo>
                      <a:pt x="80" y="54"/>
                    </a:lnTo>
                    <a:lnTo>
                      <a:pt x="93" y="46"/>
                    </a:lnTo>
                    <a:lnTo>
                      <a:pt x="131" y="6"/>
                    </a:lnTo>
                    <a:lnTo>
                      <a:pt x="57" y="0"/>
                    </a:lnTo>
                    <a:lnTo>
                      <a:pt x="42" y="19"/>
                    </a:lnTo>
                    <a:lnTo>
                      <a:pt x="38" y="37"/>
                    </a:lnTo>
                    <a:lnTo>
                      <a:pt x="21" y="43"/>
                    </a:lnTo>
                    <a:lnTo>
                      <a:pt x="18" y="62"/>
                    </a:lnTo>
                    <a:lnTo>
                      <a:pt x="18" y="69"/>
                    </a:lnTo>
                    <a:lnTo>
                      <a:pt x="17" y="80"/>
                    </a:lnTo>
                    <a:lnTo>
                      <a:pt x="1" y="106"/>
                    </a:lnTo>
                    <a:lnTo>
                      <a:pt x="6" y="112"/>
                    </a:lnTo>
                    <a:lnTo>
                      <a:pt x="0" y="117"/>
                    </a:lnTo>
                    <a:lnTo>
                      <a:pt x="31" y="110"/>
                    </a:lnTo>
                    <a:lnTo>
                      <a:pt x="30" y="114"/>
                    </a:lnTo>
                    <a:lnTo>
                      <a:pt x="3" y="192"/>
                    </a:lnTo>
                    <a:close/>
                  </a:path>
                </a:pathLst>
              </a:custGeom>
              <a:solidFill>
                <a:srgbClr val="CCFFCC"/>
              </a:solidFill>
              <a:ln w="1588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350" name="Freeform 110"/>
              <p:cNvSpPr>
                <a:spLocks/>
              </p:cNvSpPr>
              <p:nvPr/>
            </p:nvSpPr>
            <p:spPr bwMode="auto">
              <a:xfrm>
                <a:off x="2583" y="1742"/>
                <a:ext cx="118" cy="74"/>
              </a:xfrm>
              <a:custGeom>
                <a:avLst/>
                <a:gdLst>
                  <a:gd name="T0" fmla="*/ 108 w 108"/>
                  <a:gd name="T1" fmla="*/ 48 h 68"/>
                  <a:gd name="T2" fmla="*/ 103 w 108"/>
                  <a:gd name="T3" fmla="*/ 32 h 68"/>
                  <a:gd name="T4" fmla="*/ 73 w 108"/>
                  <a:gd name="T5" fmla="*/ 0 h 68"/>
                  <a:gd name="T6" fmla="*/ 35 w 108"/>
                  <a:gd name="T7" fmla="*/ 10 h 68"/>
                  <a:gd name="T8" fmla="*/ 0 w 108"/>
                  <a:gd name="T9" fmla="*/ 53 h 68"/>
                  <a:gd name="T10" fmla="*/ 38 w 108"/>
                  <a:gd name="T11" fmla="*/ 59 h 68"/>
                  <a:gd name="T12" fmla="*/ 50 w 108"/>
                  <a:gd name="T13" fmla="*/ 53 h 68"/>
                  <a:gd name="T14" fmla="*/ 78 w 108"/>
                  <a:gd name="T15" fmla="*/ 68 h 68"/>
                  <a:gd name="T16" fmla="*/ 108 w 108"/>
                  <a:gd name="T17" fmla="*/ 4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68">
                    <a:moveTo>
                      <a:pt x="108" y="48"/>
                    </a:moveTo>
                    <a:lnTo>
                      <a:pt x="103" y="32"/>
                    </a:lnTo>
                    <a:lnTo>
                      <a:pt x="73" y="0"/>
                    </a:lnTo>
                    <a:lnTo>
                      <a:pt x="35" y="10"/>
                    </a:lnTo>
                    <a:lnTo>
                      <a:pt x="0" y="53"/>
                    </a:lnTo>
                    <a:lnTo>
                      <a:pt x="38" y="59"/>
                    </a:lnTo>
                    <a:lnTo>
                      <a:pt x="50" y="53"/>
                    </a:lnTo>
                    <a:lnTo>
                      <a:pt x="78" y="68"/>
                    </a:lnTo>
                    <a:lnTo>
                      <a:pt x="108" y="48"/>
                    </a:lnTo>
                    <a:close/>
                  </a:path>
                </a:pathLst>
              </a:custGeom>
              <a:solidFill>
                <a:srgbClr val="CCFFCC"/>
              </a:solidFill>
              <a:ln w="1588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94351" name="Freeform 111"/>
            <p:cNvSpPr>
              <a:spLocks/>
            </p:cNvSpPr>
            <p:nvPr/>
          </p:nvSpPr>
          <p:spPr bwMode="auto">
            <a:xfrm>
              <a:off x="3250" y="808"/>
              <a:ext cx="1091" cy="774"/>
            </a:xfrm>
            <a:custGeom>
              <a:avLst/>
              <a:gdLst>
                <a:gd name="T0" fmla="*/ 574 w 1002"/>
                <a:gd name="T1" fmla="*/ 91 h 711"/>
                <a:gd name="T2" fmla="*/ 558 w 1002"/>
                <a:gd name="T3" fmla="*/ 81 h 711"/>
                <a:gd name="T4" fmla="*/ 547 w 1002"/>
                <a:gd name="T5" fmla="*/ 89 h 711"/>
                <a:gd name="T6" fmla="*/ 501 w 1002"/>
                <a:gd name="T7" fmla="*/ 88 h 711"/>
                <a:gd name="T8" fmla="*/ 485 w 1002"/>
                <a:gd name="T9" fmla="*/ 124 h 711"/>
                <a:gd name="T10" fmla="*/ 478 w 1002"/>
                <a:gd name="T11" fmla="*/ 149 h 711"/>
                <a:gd name="T12" fmla="*/ 435 w 1002"/>
                <a:gd name="T13" fmla="*/ 161 h 711"/>
                <a:gd name="T14" fmla="*/ 409 w 1002"/>
                <a:gd name="T15" fmla="*/ 159 h 711"/>
                <a:gd name="T16" fmla="*/ 404 w 1002"/>
                <a:gd name="T17" fmla="*/ 182 h 711"/>
                <a:gd name="T18" fmla="*/ 383 w 1002"/>
                <a:gd name="T19" fmla="*/ 192 h 711"/>
                <a:gd name="T20" fmla="*/ 374 w 1002"/>
                <a:gd name="T21" fmla="*/ 213 h 711"/>
                <a:gd name="T22" fmla="*/ 326 w 1002"/>
                <a:gd name="T23" fmla="*/ 240 h 711"/>
                <a:gd name="T24" fmla="*/ 349 w 1002"/>
                <a:gd name="T25" fmla="*/ 257 h 711"/>
                <a:gd name="T26" fmla="*/ 301 w 1002"/>
                <a:gd name="T27" fmla="*/ 297 h 711"/>
                <a:gd name="T28" fmla="*/ 261 w 1002"/>
                <a:gd name="T29" fmla="*/ 328 h 711"/>
                <a:gd name="T30" fmla="*/ 269 w 1002"/>
                <a:gd name="T31" fmla="*/ 345 h 711"/>
                <a:gd name="T32" fmla="*/ 206 w 1002"/>
                <a:gd name="T33" fmla="*/ 379 h 711"/>
                <a:gd name="T34" fmla="*/ 235 w 1002"/>
                <a:gd name="T35" fmla="*/ 386 h 711"/>
                <a:gd name="T36" fmla="*/ 217 w 1002"/>
                <a:gd name="T37" fmla="*/ 409 h 711"/>
                <a:gd name="T38" fmla="*/ 164 w 1002"/>
                <a:gd name="T39" fmla="*/ 410 h 711"/>
                <a:gd name="T40" fmla="*/ 137 w 1002"/>
                <a:gd name="T41" fmla="*/ 440 h 711"/>
                <a:gd name="T42" fmla="*/ 80 w 1002"/>
                <a:gd name="T43" fmla="*/ 434 h 711"/>
                <a:gd name="T44" fmla="*/ 111 w 1002"/>
                <a:gd name="T45" fmla="*/ 448 h 711"/>
                <a:gd name="T46" fmla="*/ 84 w 1002"/>
                <a:gd name="T47" fmla="*/ 475 h 711"/>
                <a:gd name="T48" fmla="*/ 55 w 1002"/>
                <a:gd name="T49" fmla="*/ 476 h 711"/>
                <a:gd name="T50" fmla="*/ 16 w 1002"/>
                <a:gd name="T51" fmla="*/ 486 h 711"/>
                <a:gd name="T52" fmla="*/ 60 w 1002"/>
                <a:gd name="T53" fmla="*/ 500 h 711"/>
                <a:gd name="T54" fmla="*/ 5 w 1002"/>
                <a:gd name="T55" fmla="*/ 525 h 711"/>
                <a:gd name="T56" fmla="*/ 63 w 1002"/>
                <a:gd name="T57" fmla="*/ 531 h 711"/>
                <a:gd name="T58" fmla="*/ 101 w 1002"/>
                <a:gd name="T59" fmla="*/ 540 h 711"/>
                <a:gd name="T60" fmla="*/ 0 w 1002"/>
                <a:gd name="T61" fmla="*/ 548 h 711"/>
                <a:gd name="T62" fmla="*/ 0 w 1002"/>
                <a:gd name="T63" fmla="*/ 562 h 711"/>
                <a:gd name="T64" fmla="*/ 7 w 1002"/>
                <a:gd name="T65" fmla="*/ 590 h 711"/>
                <a:gd name="T66" fmla="*/ 57 w 1002"/>
                <a:gd name="T67" fmla="*/ 578 h 711"/>
                <a:gd name="T68" fmla="*/ 60 w 1002"/>
                <a:gd name="T69" fmla="*/ 581 h 711"/>
                <a:gd name="T70" fmla="*/ 19 w 1002"/>
                <a:gd name="T71" fmla="*/ 624 h 711"/>
                <a:gd name="T72" fmla="*/ 53 w 1002"/>
                <a:gd name="T73" fmla="*/ 630 h 711"/>
                <a:gd name="T74" fmla="*/ 31 w 1002"/>
                <a:gd name="T75" fmla="*/ 661 h 711"/>
                <a:gd name="T76" fmla="*/ 133 w 1002"/>
                <a:gd name="T77" fmla="*/ 711 h 711"/>
                <a:gd name="T78" fmla="*/ 237 w 1002"/>
                <a:gd name="T79" fmla="*/ 621 h 711"/>
                <a:gd name="T80" fmla="*/ 284 w 1002"/>
                <a:gd name="T81" fmla="*/ 660 h 711"/>
                <a:gd name="T82" fmla="*/ 316 w 1002"/>
                <a:gd name="T83" fmla="*/ 543 h 711"/>
                <a:gd name="T84" fmla="*/ 299 w 1002"/>
                <a:gd name="T85" fmla="*/ 451 h 711"/>
                <a:gd name="T86" fmla="*/ 374 w 1002"/>
                <a:gd name="T87" fmla="*/ 369 h 711"/>
                <a:gd name="T88" fmla="*/ 376 w 1002"/>
                <a:gd name="T89" fmla="*/ 262 h 711"/>
                <a:gd name="T90" fmla="*/ 455 w 1002"/>
                <a:gd name="T91" fmla="*/ 167 h 711"/>
                <a:gd name="T92" fmla="*/ 586 w 1002"/>
                <a:gd name="T93" fmla="*/ 135 h 711"/>
                <a:gd name="T94" fmla="*/ 627 w 1002"/>
                <a:gd name="T95" fmla="*/ 90 h 711"/>
                <a:gd name="T96" fmla="*/ 771 w 1002"/>
                <a:gd name="T97" fmla="*/ 126 h 711"/>
                <a:gd name="T98" fmla="*/ 866 w 1002"/>
                <a:gd name="T99" fmla="*/ 53 h 711"/>
                <a:gd name="T100" fmla="*/ 975 w 1002"/>
                <a:gd name="T101" fmla="*/ 81 h 711"/>
                <a:gd name="T102" fmla="*/ 978 w 1002"/>
                <a:gd name="T103" fmla="*/ 63 h 711"/>
                <a:gd name="T104" fmla="*/ 1002 w 1002"/>
                <a:gd name="T105" fmla="*/ 40 h 711"/>
                <a:gd name="T106" fmla="*/ 896 w 1002"/>
                <a:gd name="T107" fmla="*/ 21 h 711"/>
                <a:gd name="T108" fmla="*/ 881 w 1002"/>
                <a:gd name="T109" fmla="*/ 21 h 711"/>
                <a:gd name="T110" fmla="*/ 849 w 1002"/>
                <a:gd name="T111" fmla="*/ 10 h 711"/>
                <a:gd name="T112" fmla="*/ 762 w 1002"/>
                <a:gd name="T113" fmla="*/ 50 h 711"/>
                <a:gd name="T114" fmla="*/ 740 w 1002"/>
                <a:gd name="T115" fmla="*/ 12 h 711"/>
                <a:gd name="T116" fmla="*/ 664 w 1002"/>
                <a:gd name="T117" fmla="*/ 50 h 711"/>
                <a:gd name="T118" fmla="*/ 649 w 1002"/>
                <a:gd name="T119" fmla="*/ 53 h 711"/>
                <a:gd name="T120" fmla="*/ 591 w 1002"/>
                <a:gd name="T121" fmla="*/ 74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2" h="711">
                  <a:moveTo>
                    <a:pt x="591" y="74"/>
                  </a:moveTo>
                  <a:lnTo>
                    <a:pt x="592" y="76"/>
                  </a:lnTo>
                  <a:lnTo>
                    <a:pt x="574" y="91"/>
                  </a:lnTo>
                  <a:lnTo>
                    <a:pt x="576" y="59"/>
                  </a:lnTo>
                  <a:lnTo>
                    <a:pt x="571" y="76"/>
                  </a:lnTo>
                  <a:lnTo>
                    <a:pt x="558" y="81"/>
                  </a:lnTo>
                  <a:lnTo>
                    <a:pt x="554" y="65"/>
                  </a:lnTo>
                  <a:lnTo>
                    <a:pt x="542" y="77"/>
                  </a:lnTo>
                  <a:lnTo>
                    <a:pt x="547" y="89"/>
                  </a:lnTo>
                  <a:lnTo>
                    <a:pt x="517" y="84"/>
                  </a:lnTo>
                  <a:lnTo>
                    <a:pt x="520" y="92"/>
                  </a:lnTo>
                  <a:lnTo>
                    <a:pt x="501" y="88"/>
                  </a:lnTo>
                  <a:lnTo>
                    <a:pt x="490" y="101"/>
                  </a:lnTo>
                  <a:lnTo>
                    <a:pt x="490" y="121"/>
                  </a:lnTo>
                  <a:lnTo>
                    <a:pt x="485" y="124"/>
                  </a:lnTo>
                  <a:lnTo>
                    <a:pt x="440" y="135"/>
                  </a:lnTo>
                  <a:lnTo>
                    <a:pt x="486" y="139"/>
                  </a:lnTo>
                  <a:lnTo>
                    <a:pt x="478" y="149"/>
                  </a:lnTo>
                  <a:lnTo>
                    <a:pt x="447" y="148"/>
                  </a:lnTo>
                  <a:lnTo>
                    <a:pt x="442" y="151"/>
                  </a:lnTo>
                  <a:lnTo>
                    <a:pt x="435" y="161"/>
                  </a:lnTo>
                  <a:lnTo>
                    <a:pt x="434" y="167"/>
                  </a:lnTo>
                  <a:lnTo>
                    <a:pt x="420" y="154"/>
                  </a:lnTo>
                  <a:lnTo>
                    <a:pt x="409" y="159"/>
                  </a:lnTo>
                  <a:lnTo>
                    <a:pt x="380" y="181"/>
                  </a:lnTo>
                  <a:lnTo>
                    <a:pt x="418" y="175"/>
                  </a:lnTo>
                  <a:lnTo>
                    <a:pt x="404" y="182"/>
                  </a:lnTo>
                  <a:lnTo>
                    <a:pt x="412" y="190"/>
                  </a:lnTo>
                  <a:lnTo>
                    <a:pt x="410" y="194"/>
                  </a:lnTo>
                  <a:lnTo>
                    <a:pt x="383" y="192"/>
                  </a:lnTo>
                  <a:lnTo>
                    <a:pt x="380" y="203"/>
                  </a:lnTo>
                  <a:lnTo>
                    <a:pt x="411" y="211"/>
                  </a:lnTo>
                  <a:lnTo>
                    <a:pt x="374" y="213"/>
                  </a:lnTo>
                  <a:lnTo>
                    <a:pt x="343" y="225"/>
                  </a:lnTo>
                  <a:lnTo>
                    <a:pt x="323" y="240"/>
                  </a:lnTo>
                  <a:lnTo>
                    <a:pt x="326" y="240"/>
                  </a:lnTo>
                  <a:lnTo>
                    <a:pt x="314" y="251"/>
                  </a:lnTo>
                  <a:lnTo>
                    <a:pt x="322" y="254"/>
                  </a:lnTo>
                  <a:lnTo>
                    <a:pt x="349" y="257"/>
                  </a:lnTo>
                  <a:lnTo>
                    <a:pt x="312" y="270"/>
                  </a:lnTo>
                  <a:lnTo>
                    <a:pt x="299" y="283"/>
                  </a:lnTo>
                  <a:lnTo>
                    <a:pt x="301" y="297"/>
                  </a:lnTo>
                  <a:lnTo>
                    <a:pt x="303" y="308"/>
                  </a:lnTo>
                  <a:lnTo>
                    <a:pt x="311" y="311"/>
                  </a:lnTo>
                  <a:lnTo>
                    <a:pt x="261" y="328"/>
                  </a:lnTo>
                  <a:lnTo>
                    <a:pt x="261" y="332"/>
                  </a:lnTo>
                  <a:lnTo>
                    <a:pt x="280" y="325"/>
                  </a:lnTo>
                  <a:lnTo>
                    <a:pt x="269" y="345"/>
                  </a:lnTo>
                  <a:lnTo>
                    <a:pt x="247" y="350"/>
                  </a:lnTo>
                  <a:lnTo>
                    <a:pt x="231" y="355"/>
                  </a:lnTo>
                  <a:lnTo>
                    <a:pt x="206" y="379"/>
                  </a:lnTo>
                  <a:lnTo>
                    <a:pt x="194" y="394"/>
                  </a:lnTo>
                  <a:lnTo>
                    <a:pt x="212" y="403"/>
                  </a:lnTo>
                  <a:lnTo>
                    <a:pt x="235" y="386"/>
                  </a:lnTo>
                  <a:lnTo>
                    <a:pt x="253" y="379"/>
                  </a:lnTo>
                  <a:lnTo>
                    <a:pt x="250" y="394"/>
                  </a:lnTo>
                  <a:lnTo>
                    <a:pt x="217" y="409"/>
                  </a:lnTo>
                  <a:lnTo>
                    <a:pt x="201" y="409"/>
                  </a:lnTo>
                  <a:lnTo>
                    <a:pt x="169" y="404"/>
                  </a:lnTo>
                  <a:lnTo>
                    <a:pt x="164" y="410"/>
                  </a:lnTo>
                  <a:lnTo>
                    <a:pt x="144" y="423"/>
                  </a:lnTo>
                  <a:lnTo>
                    <a:pt x="132" y="433"/>
                  </a:lnTo>
                  <a:lnTo>
                    <a:pt x="137" y="440"/>
                  </a:lnTo>
                  <a:lnTo>
                    <a:pt x="124" y="437"/>
                  </a:lnTo>
                  <a:lnTo>
                    <a:pt x="138" y="449"/>
                  </a:lnTo>
                  <a:lnTo>
                    <a:pt x="80" y="434"/>
                  </a:lnTo>
                  <a:lnTo>
                    <a:pt x="76" y="449"/>
                  </a:lnTo>
                  <a:lnTo>
                    <a:pt x="95" y="449"/>
                  </a:lnTo>
                  <a:lnTo>
                    <a:pt x="111" y="448"/>
                  </a:lnTo>
                  <a:lnTo>
                    <a:pt x="92" y="456"/>
                  </a:lnTo>
                  <a:lnTo>
                    <a:pt x="56" y="462"/>
                  </a:lnTo>
                  <a:lnTo>
                    <a:pt x="84" y="475"/>
                  </a:lnTo>
                  <a:lnTo>
                    <a:pt x="79" y="479"/>
                  </a:lnTo>
                  <a:lnTo>
                    <a:pt x="54" y="468"/>
                  </a:lnTo>
                  <a:lnTo>
                    <a:pt x="55" y="476"/>
                  </a:lnTo>
                  <a:lnTo>
                    <a:pt x="32" y="478"/>
                  </a:lnTo>
                  <a:lnTo>
                    <a:pt x="38" y="484"/>
                  </a:lnTo>
                  <a:lnTo>
                    <a:pt x="16" y="486"/>
                  </a:lnTo>
                  <a:lnTo>
                    <a:pt x="1" y="484"/>
                  </a:lnTo>
                  <a:lnTo>
                    <a:pt x="0" y="495"/>
                  </a:lnTo>
                  <a:lnTo>
                    <a:pt x="60" y="500"/>
                  </a:lnTo>
                  <a:lnTo>
                    <a:pt x="0" y="504"/>
                  </a:lnTo>
                  <a:lnTo>
                    <a:pt x="18" y="521"/>
                  </a:lnTo>
                  <a:lnTo>
                    <a:pt x="5" y="525"/>
                  </a:lnTo>
                  <a:lnTo>
                    <a:pt x="10" y="525"/>
                  </a:lnTo>
                  <a:lnTo>
                    <a:pt x="2" y="537"/>
                  </a:lnTo>
                  <a:lnTo>
                    <a:pt x="63" y="531"/>
                  </a:lnTo>
                  <a:lnTo>
                    <a:pt x="92" y="530"/>
                  </a:lnTo>
                  <a:lnTo>
                    <a:pt x="96" y="525"/>
                  </a:lnTo>
                  <a:lnTo>
                    <a:pt x="101" y="540"/>
                  </a:lnTo>
                  <a:lnTo>
                    <a:pt x="89" y="548"/>
                  </a:lnTo>
                  <a:lnTo>
                    <a:pt x="56" y="542"/>
                  </a:lnTo>
                  <a:lnTo>
                    <a:pt x="0" y="548"/>
                  </a:lnTo>
                  <a:lnTo>
                    <a:pt x="8" y="557"/>
                  </a:lnTo>
                  <a:lnTo>
                    <a:pt x="8" y="561"/>
                  </a:lnTo>
                  <a:lnTo>
                    <a:pt x="0" y="562"/>
                  </a:lnTo>
                  <a:lnTo>
                    <a:pt x="27" y="566"/>
                  </a:lnTo>
                  <a:lnTo>
                    <a:pt x="18" y="578"/>
                  </a:lnTo>
                  <a:lnTo>
                    <a:pt x="7" y="590"/>
                  </a:lnTo>
                  <a:lnTo>
                    <a:pt x="27" y="589"/>
                  </a:lnTo>
                  <a:lnTo>
                    <a:pt x="35" y="600"/>
                  </a:lnTo>
                  <a:lnTo>
                    <a:pt x="57" y="578"/>
                  </a:lnTo>
                  <a:lnTo>
                    <a:pt x="76" y="576"/>
                  </a:lnTo>
                  <a:lnTo>
                    <a:pt x="63" y="596"/>
                  </a:lnTo>
                  <a:lnTo>
                    <a:pt x="60" y="581"/>
                  </a:lnTo>
                  <a:lnTo>
                    <a:pt x="39" y="614"/>
                  </a:lnTo>
                  <a:lnTo>
                    <a:pt x="45" y="616"/>
                  </a:lnTo>
                  <a:lnTo>
                    <a:pt x="19" y="624"/>
                  </a:lnTo>
                  <a:lnTo>
                    <a:pt x="17" y="642"/>
                  </a:lnTo>
                  <a:lnTo>
                    <a:pt x="38" y="636"/>
                  </a:lnTo>
                  <a:lnTo>
                    <a:pt x="53" y="630"/>
                  </a:lnTo>
                  <a:lnTo>
                    <a:pt x="54" y="643"/>
                  </a:lnTo>
                  <a:lnTo>
                    <a:pt x="50" y="660"/>
                  </a:lnTo>
                  <a:lnTo>
                    <a:pt x="31" y="661"/>
                  </a:lnTo>
                  <a:lnTo>
                    <a:pt x="33" y="690"/>
                  </a:lnTo>
                  <a:lnTo>
                    <a:pt x="72" y="709"/>
                  </a:lnTo>
                  <a:lnTo>
                    <a:pt x="133" y="711"/>
                  </a:lnTo>
                  <a:lnTo>
                    <a:pt x="204" y="654"/>
                  </a:lnTo>
                  <a:lnTo>
                    <a:pt x="235" y="653"/>
                  </a:lnTo>
                  <a:lnTo>
                    <a:pt x="237" y="621"/>
                  </a:lnTo>
                  <a:lnTo>
                    <a:pt x="252" y="612"/>
                  </a:lnTo>
                  <a:lnTo>
                    <a:pt x="262" y="649"/>
                  </a:lnTo>
                  <a:lnTo>
                    <a:pt x="284" y="660"/>
                  </a:lnTo>
                  <a:lnTo>
                    <a:pt x="312" y="608"/>
                  </a:lnTo>
                  <a:lnTo>
                    <a:pt x="316" y="558"/>
                  </a:lnTo>
                  <a:lnTo>
                    <a:pt x="316" y="543"/>
                  </a:lnTo>
                  <a:lnTo>
                    <a:pt x="335" y="525"/>
                  </a:lnTo>
                  <a:lnTo>
                    <a:pt x="301" y="505"/>
                  </a:lnTo>
                  <a:lnTo>
                    <a:pt x="299" y="451"/>
                  </a:lnTo>
                  <a:lnTo>
                    <a:pt x="298" y="396"/>
                  </a:lnTo>
                  <a:lnTo>
                    <a:pt x="336" y="372"/>
                  </a:lnTo>
                  <a:lnTo>
                    <a:pt x="374" y="369"/>
                  </a:lnTo>
                  <a:lnTo>
                    <a:pt x="351" y="345"/>
                  </a:lnTo>
                  <a:lnTo>
                    <a:pt x="383" y="277"/>
                  </a:lnTo>
                  <a:lnTo>
                    <a:pt x="376" y="262"/>
                  </a:lnTo>
                  <a:lnTo>
                    <a:pt x="416" y="254"/>
                  </a:lnTo>
                  <a:lnTo>
                    <a:pt x="434" y="221"/>
                  </a:lnTo>
                  <a:lnTo>
                    <a:pt x="455" y="167"/>
                  </a:lnTo>
                  <a:lnTo>
                    <a:pt x="510" y="152"/>
                  </a:lnTo>
                  <a:lnTo>
                    <a:pt x="516" y="133"/>
                  </a:lnTo>
                  <a:lnTo>
                    <a:pt x="586" y="135"/>
                  </a:lnTo>
                  <a:lnTo>
                    <a:pt x="581" y="105"/>
                  </a:lnTo>
                  <a:lnTo>
                    <a:pt x="601" y="105"/>
                  </a:lnTo>
                  <a:lnTo>
                    <a:pt x="627" y="90"/>
                  </a:lnTo>
                  <a:lnTo>
                    <a:pt x="674" y="115"/>
                  </a:lnTo>
                  <a:lnTo>
                    <a:pt x="718" y="124"/>
                  </a:lnTo>
                  <a:lnTo>
                    <a:pt x="771" y="126"/>
                  </a:lnTo>
                  <a:lnTo>
                    <a:pt x="796" y="114"/>
                  </a:lnTo>
                  <a:lnTo>
                    <a:pt x="809" y="74"/>
                  </a:lnTo>
                  <a:lnTo>
                    <a:pt x="866" y="53"/>
                  </a:lnTo>
                  <a:lnTo>
                    <a:pt x="933" y="70"/>
                  </a:lnTo>
                  <a:lnTo>
                    <a:pt x="935" y="105"/>
                  </a:lnTo>
                  <a:lnTo>
                    <a:pt x="975" y="81"/>
                  </a:lnTo>
                  <a:lnTo>
                    <a:pt x="1002" y="80"/>
                  </a:lnTo>
                  <a:lnTo>
                    <a:pt x="1002" y="65"/>
                  </a:lnTo>
                  <a:lnTo>
                    <a:pt x="978" y="63"/>
                  </a:lnTo>
                  <a:lnTo>
                    <a:pt x="956" y="66"/>
                  </a:lnTo>
                  <a:lnTo>
                    <a:pt x="924" y="47"/>
                  </a:lnTo>
                  <a:lnTo>
                    <a:pt x="1002" y="40"/>
                  </a:lnTo>
                  <a:lnTo>
                    <a:pt x="962" y="21"/>
                  </a:lnTo>
                  <a:lnTo>
                    <a:pt x="925" y="14"/>
                  </a:lnTo>
                  <a:lnTo>
                    <a:pt x="896" y="21"/>
                  </a:lnTo>
                  <a:lnTo>
                    <a:pt x="890" y="47"/>
                  </a:lnTo>
                  <a:lnTo>
                    <a:pt x="886" y="29"/>
                  </a:lnTo>
                  <a:lnTo>
                    <a:pt x="881" y="21"/>
                  </a:lnTo>
                  <a:lnTo>
                    <a:pt x="877" y="18"/>
                  </a:lnTo>
                  <a:lnTo>
                    <a:pt x="872" y="0"/>
                  </a:lnTo>
                  <a:lnTo>
                    <a:pt x="849" y="10"/>
                  </a:lnTo>
                  <a:lnTo>
                    <a:pt x="823" y="37"/>
                  </a:lnTo>
                  <a:lnTo>
                    <a:pt x="809" y="10"/>
                  </a:lnTo>
                  <a:lnTo>
                    <a:pt x="762" y="50"/>
                  </a:lnTo>
                  <a:lnTo>
                    <a:pt x="782" y="16"/>
                  </a:lnTo>
                  <a:lnTo>
                    <a:pt x="770" y="13"/>
                  </a:lnTo>
                  <a:lnTo>
                    <a:pt x="740" y="12"/>
                  </a:lnTo>
                  <a:lnTo>
                    <a:pt x="738" y="21"/>
                  </a:lnTo>
                  <a:lnTo>
                    <a:pt x="693" y="50"/>
                  </a:lnTo>
                  <a:lnTo>
                    <a:pt x="664" y="50"/>
                  </a:lnTo>
                  <a:lnTo>
                    <a:pt x="668" y="43"/>
                  </a:lnTo>
                  <a:lnTo>
                    <a:pt x="624" y="47"/>
                  </a:lnTo>
                  <a:lnTo>
                    <a:pt x="649" y="53"/>
                  </a:lnTo>
                  <a:lnTo>
                    <a:pt x="645" y="63"/>
                  </a:lnTo>
                  <a:lnTo>
                    <a:pt x="618" y="62"/>
                  </a:lnTo>
                  <a:lnTo>
                    <a:pt x="591" y="74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2" name="Freeform 112"/>
            <p:cNvSpPr>
              <a:spLocks/>
            </p:cNvSpPr>
            <p:nvPr/>
          </p:nvSpPr>
          <p:spPr bwMode="auto">
            <a:xfrm>
              <a:off x="3725" y="1796"/>
              <a:ext cx="524" cy="368"/>
            </a:xfrm>
            <a:custGeom>
              <a:avLst/>
              <a:gdLst>
                <a:gd name="T0" fmla="*/ 198 w 482"/>
                <a:gd name="T1" fmla="*/ 16 h 338"/>
                <a:gd name="T2" fmla="*/ 190 w 482"/>
                <a:gd name="T3" fmla="*/ 0 h 338"/>
                <a:gd name="T4" fmla="*/ 128 w 482"/>
                <a:gd name="T5" fmla="*/ 3 h 338"/>
                <a:gd name="T6" fmla="*/ 65 w 482"/>
                <a:gd name="T7" fmla="*/ 25 h 338"/>
                <a:gd name="T8" fmla="*/ 0 w 482"/>
                <a:gd name="T9" fmla="*/ 39 h 338"/>
                <a:gd name="T10" fmla="*/ 20 w 482"/>
                <a:gd name="T11" fmla="*/ 58 h 338"/>
                <a:gd name="T12" fmla="*/ 5 w 482"/>
                <a:gd name="T13" fmla="*/ 61 h 338"/>
                <a:gd name="T14" fmla="*/ 11 w 482"/>
                <a:gd name="T15" fmla="*/ 117 h 338"/>
                <a:gd name="T16" fmla="*/ 37 w 482"/>
                <a:gd name="T17" fmla="*/ 182 h 338"/>
                <a:gd name="T18" fmla="*/ 45 w 482"/>
                <a:gd name="T19" fmla="*/ 230 h 338"/>
                <a:gd name="T20" fmla="*/ 53 w 482"/>
                <a:gd name="T21" fmla="*/ 228 h 338"/>
                <a:gd name="T22" fmla="*/ 115 w 482"/>
                <a:gd name="T23" fmla="*/ 251 h 338"/>
                <a:gd name="T24" fmla="*/ 128 w 482"/>
                <a:gd name="T25" fmla="*/ 268 h 338"/>
                <a:gd name="T26" fmla="*/ 152 w 482"/>
                <a:gd name="T27" fmla="*/ 265 h 338"/>
                <a:gd name="T28" fmla="*/ 187 w 482"/>
                <a:gd name="T29" fmla="*/ 266 h 338"/>
                <a:gd name="T30" fmla="*/ 244 w 482"/>
                <a:gd name="T31" fmla="*/ 310 h 338"/>
                <a:gd name="T32" fmla="*/ 299 w 482"/>
                <a:gd name="T33" fmla="*/ 312 h 338"/>
                <a:gd name="T34" fmla="*/ 308 w 482"/>
                <a:gd name="T35" fmla="*/ 324 h 338"/>
                <a:gd name="T36" fmla="*/ 350 w 482"/>
                <a:gd name="T37" fmla="*/ 320 h 338"/>
                <a:gd name="T38" fmla="*/ 425 w 482"/>
                <a:gd name="T39" fmla="*/ 338 h 338"/>
                <a:gd name="T40" fmla="*/ 432 w 482"/>
                <a:gd name="T41" fmla="*/ 319 h 338"/>
                <a:gd name="T42" fmla="*/ 476 w 482"/>
                <a:gd name="T43" fmla="*/ 258 h 338"/>
                <a:gd name="T44" fmla="*/ 482 w 482"/>
                <a:gd name="T45" fmla="*/ 228 h 338"/>
                <a:gd name="T46" fmla="*/ 455 w 482"/>
                <a:gd name="T47" fmla="*/ 164 h 338"/>
                <a:gd name="T48" fmla="*/ 429 w 482"/>
                <a:gd name="T49" fmla="*/ 146 h 338"/>
                <a:gd name="T50" fmla="*/ 459 w 482"/>
                <a:gd name="T51" fmla="*/ 105 h 338"/>
                <a:gd name="T52" fmla="*/ 421 w 482"/>
                <a:gd name="T53" fmla="*/ 29 h 338"/>
                <a:gd name="T54" fmla="*/ 333 w 482"/>
                <a:gd name="T55" fmla="*/ 22 h 338"/>
                <a:gd name="T56" fmla="*/ 247 w 482"/>
                <a:gd name="T57" fmla="*/ 16 h 338"/>
                <a:gd name="T58" fmla="*/ 198 w 482"/>
                <a:gd name="T59" fmla="*/ 1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2" h="338">
                  <a:moveTo>
                    <a:pt x="198" y="16"/>
                  </a:moveTo>
                  <a:lnTo>
                    <a:pt x="190" y="0"/>
                  </a:lnTo>
                  <a:lnTo>
                    <a:pt x="128" y="3"/>
                  </a:lnTo>
                  <a:lnTo>
                    <a:pt x="65" y="25"/>
                  </a:lnTo>
                  <a:lnTo>
                    <a:pt x="0" y="39"/>
                  </a:lnTo>
                  <a:lnTo>
                    <a:pt x="20" y="58"/>
                  </a:lnTo>
                  <a:lnTo>
                    <a:pt x="5" y="61"/>
                  </a:lnTo>
                  <a:lnTo>
                    <a:pt x="11" y="117"/>
                  </a:lnTo>
                  <a:lnTo>
                    <a:pt x="37" y="182"/>
                  </a:lnTo>
                  <a:lnTo>
                    <a:pt x="45" y="230"/>
                  </a:lnTo>
                  <a:lnTo>
                    <a:pt x="53" y="228"/>
                  </a:lnTo>
                  <a:lnTo>
                    <a:pt x="115" y="251"/>
                  </a:lnTo>
                  <a:lnTo>
                    <a:pt x="128" y="268"/>
                  </a:lnTo>
                  <a:lnTo>
                    <a:pt x="152" y="265"/>
                  </a:lnTo>
                  <a:lnTo>
                    <a:pt x="187" y="266"/>
                  </a:lnTo>
                  <a:lnTo>
                    <a:pt x="244" y="310"/>
                  </a:lnTo>
                  <a:lnTo>
                    <a:pt x="299" y="312"/>
                  </a:lnTo>
                  <a:lnTo>
                    <a:pt x="308" y="324"/>
                  </a:lnTo>
                  <a:lnTo>
                    <a:pt x="350" y="320"/>
                  </a:lnTo>
                  <a:lnTo>
                    <a:pt x="425" y="338"/>
                  </a:lnTo>
                  <a:lnTo>
                    <a:pt x="432" y="319"/>
                  </a:lnTo>
                  <a:lnTo>
                    <a:pt x="476" y="258"/>
                  </a:lnTo>
                  <a:lnTo>
                    <a:pt x="482" y="228"/>
                  </a:lnTo>
                  <a:lnTo>
                    <a:pt x="455" y="164"/>
                  </a:lnTo>
                  <a:lnTo>
                    <a:pt x="429" y="146"/>
                  </a:lnTo>
                  <a:lnTo>
                    <a:pt x="459" y="105"/>
                  </a:lnTo>
                  <a:lnTo>
                    <a:pt x="421" y="29"/>
                  </a:lnTo>
                  <a:lnTo>
                    <a:pt x="333" y="22"/>
                  </a:lnTo>
                  <a:lnTo>
                    <a:pt x="247" y="16"/>
                  </a:lnTo>
                  <a:lnTo>
                    <a:pt x="198" y="1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3" name="Freeform 113"/>
            <p:cNvSpPr>
              <a:spLocks/>
            </p:cNvSpPr>
            <p:nvPr/>
          </p:nvSpPr>
          <p:spPr bwMode="auto">
            <a:xfrm>
              <a:off x="3319" y="1783"/>
              <a:ext cx="455" cy="493"/>
            </a:xfrm>
            <a:custGeom>
              <a:avLst/>
              <a:gdLst>
                <a:gd name="T0" fmla="*/ 101 w 418"/>
                <a:gd name="T1" fmla="*/ 85 h 453"/>
                <a:gd name="T2" fmla="*/ 109 w 418"/>
                <a:gd name="T3" fmla="*/ 87 h 453"/>
                <a:gd name="T4" fmla="*/ 108 w 418"/>
                <a:gd name="T5" fmla="*/ 76 h 453"/>
                <a:gd name="T6" fmla="*/ 127 w 418"/>
                <a:gd name="T7" fmla="*/ 65 h 453"/>
                <a:gd name="T8" fmla="*/ 159 w 418"/>
                <a:gd name="T9" fmla="*/ 80 h 453"/>
                <a:gd name="T10" fmla="*/ 142 w 418"/>
                <a:gd name="T11" fmla="*/ 63 h 453"/>
                <a:gd name="T12" fmla="*/ 126 w 418"/>
                <a:gd name="T13" fmla="*/ 38 h 453"/>
                <a:gd name="T14" fmla="*/ 123 w 418"/>
                <a:gd name="T15" fmla="*/ 32 h 453"/>
                <a:gd name="T16" fmla="*/ 113 w 418"/>
                <a:gd name="T17" fmla="*/ 0 h 453"/>
                <a:gd name="T18" fmla="*/ 150 w 418"/>
                <a:gd name="T19" fmla="*/ 6 h 453"/>
                <a:gd name="T20" fmla="*/ 161 w 418"/>
                <a:gd name="T21" fmla="*/ 7 h 453"/>
                <a:gd name="T22" fmla="*/ 169 w 418"/>
                <a:gd name="T23" fmla="*/ 27 h 453"/>
                <a:gd name="T24" fmla="*/ 219 w 418"/>
                <a:gd name="T25" fmla="*/ 33 h 453"/>
                <a:gd name="T26" fmla="*/ 218 w 418"/>
                <a:gd name="T27" fmla="*/ 50 h 453"/>
                <a:gd name="T28" fmla="*/ 234 w 418"/>
                <a:gd name="T29" fmla="*/ 57 h 453"/>
                <a:gd name="T30" fmla="*/ 298 w 418"/>
                <a:gd name="T31" fmla="*/ 28 h 453"/>
                <a:gd name="T32" fmla="*/ 295 w 418"/>
                <a:gd name="T33" fmla="*/ 33 h 453"/>
                <a:gd name="T34" fmla="*/ 353 w 418"/>
                <a:gd name="T35" fmla="*/ 52 h 453"/>
                <a:gd name="T36" fmla="*/ 373 w 418"/>
                <a:gd name="T37" fmla="*/ 51 h 453"/>
                <a:gd name="T38" fmla="*/ 393 w 418"/>
                <a:gd name="T39" fmla="*/ 70 h 453"/>
                <a:gd name="T40" fmla="*/ 378 w 418"/>
                <a:gd name="T41" fmla="*/ 73 h 453"/>
                <a:gd name="T42" fmla="*/ 384 w 418"/>
                <a:gd name="T43" fmla="*/ 129 h 453"/>
                <a:gd name="T44" fmla="*/ 410 w 418"/>
                <a:gd name="T45" fmla="*/ 194 h 453"/>
                <a:gd name="T46" fmla="*/ 418 w 418"/>
                <a:gd name="T47" fmla="*/ 242 h 453"/>
                <a:gd name="T48" fmla="*/ 407 w 418"/>
                <a:gd name="T49" fmla="*/ 235 h 453"/>
                <a:gd name="T50" fmla="*/ 298 w 418"/>
                <a:gd name="T51" fmla="*/ 283 h 453"/>
                <a:gd name="T52" fmla="*/ 311 w 418"/>
                <a:gd name="T53" fmla="*/ 303 h 453"/>
                <a:gd name="T54" fmla="*/ 380 w 418"/>
                <a:gd name="T55" fmla="*/ 369 h 453"/>
                <a:gd name="T56" fmla="*/ 341 w 418"/>
                <a:gd name="T57" fmla="*/ 402 h 453"/>
                <a:gd name="T58" fmla="*/ 349 w 418"/>
                <a:gd name="T59" fmla="*/ 435 h 453"/>
                <a:gd name="T60" fmla="*/ 335 w 418"/>
                <a:gd name="T61" fmla="*/ 441 h 453"/>
                <a:gd name="T62" fmla="*/ 278 w 418"/>
                <a:gd name="T63" fmla="*/ 441 h 453"/>
                <a:gd name="T64" fmla="*/ 236 w 418"/>
                <a:gd name="T65" fmla="*/ 443 h 453"/>
                <a:gd name="T66" fmla="*/ 221 w 418"/>
                <a:gd name="T67" fmla="*/ 453 h 453"/>
                <a:gd name="T68" fmla="*/ 179 w 418"/>
                <a:gd name="T69" fmla="*/ 444 h 453"/>
                <a:gd name="T70" fmla="*/ 131 w 418"/>
                <a:gd name="T71" fmla="*/ 437 h 453"/>
                <a:gd name="T72" fmla="*/ 82 w 418"/>
                <a:gd name="T73" fmla="*/ 441 h 453"/>
                <a:gd name="T74" fmla="*/ 103 w 418"/>
                <a:gd name="T75" fmla="*/ 355 h 453"/>
                <a:gd name="T76" fmla="*/ 28 w 418"/>
                <a:gd name="T77" fmla="*/ 330 h 453"/>
                <a:gd name="T78" fmla="*/ 20 w 418"/>
                <a:gd name="T79" fmla="*/ 326 h 453"/>
                <a:gd name="T80" fmla="*/ 20 w 418"/>
                <a:gd name="T81" fmla="*/ 321 h 453"/>
                <a:gd name="T82" fmla="*/ 7 w 418"/>
                <a:gd name="T83" fmla="*/ 286 h 453"/>
                <a:gd name="T84" fmla="*/ 8 w 418"/>
                <a:gd name="T85" fmla="*/ 255 h 453"/>
                <a:gd name="T86" fmla="*/ 0 w 418"/>
                <a:gd name="T87" fmla="*/ 249 h 453"/>
                <a:gd name="T88" fmla="*/ 7 w 418"/>
                <a:gd name="T89" fmla="*/ 182 h 453"/>
                <a:gd name="T90" fmla="*/ 45 w 418"/>
                <a:gd name="T91" fmla="*/ 161 h 453"/>
                <a:gd name="T92" fmla="*/ 32 w 418"/>
                <a:gd name="T93" fmla="*/ 136 h 453"/>
                <a:gd name="T94" fmla="*/ 51 w 418"/>
                <a:gd name="T95" fmla="*/ 101 h 453"/>
                <a:gd name="T96" fmla="*/ 43 w 418"/>
                <a:gd name="T97" fmla="*/ 95 h 453"/>
                <a:gd name="T98" fmla="*/ 51 w 418"/>
                <a:gd name="T99" fmla="*/ 75 h 453"/>
                <a:gd name="T100" fmla="*/ 101 w 418"/>
                <a:gd name="T101" fmla="*/ 8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8" h="453">
                  <a:moveTo>
                    <a:pt x="101" y="85"/>
                  </a:moveTo>
                  <a:lnTo>
                    <a:pt x="109" y="87"/>
                  </a:lnTo>
                  <a:lnTo>
                    <a:pt x="108" y="76"/>
                  </a:lnTo>
                  <a:lnTo>
                    <a:pt x="127" y="65"/>
                  </a:lnTo>
                  <a:lnTo>
                    <a:pt x="159" y="80"/>
                  </a:lnTo>
                  <a:lnTo>
                    <a:pt x="142" y="63"/>
                  </a:lnTo>
                  <a:lnTo>
                    <a:pt x="126" y="38"/>
                  </a:lnTo>
                  <a:lnTo>
                    <a:pt x="123" y="32"/>
                  </a:lnTo>
                  <a:lnTo>
                    <a:pt x="113" y="0"/>
                  </a:lnTo>
                  <a:lnTo>
                    <a:pt x="150" y="6"/>
                  </a:lnTo>
                  <a:lnTo>
                    <a:pt x="161" y="7"/>
                  </a:lnTo>
                  <a:lnTo>
                    <a:pt x="169" y="27"/>
                  </a:lnTo>
                  <a:lnTo>
                    <a:pt x="219" y="33"/>
                  </a:lnTo>
                  <a:lnTo>
                    <a:pt x="218" y="50"/>
                  </a:lnTo>
                  <a:lnTo>
                    <a:pt x="234" y="57"/>
                  </a:lnTo>
                  <a:lnTo>
                    <a:pt x="298" y="28"/>
                  </a:lnTo>
                  <a:lnTo>
                    <a:pt x="295" y="33"/>
                  </a:lnTo>
                  <a:lnTo>
                    <a:pt x="353" y="52"/>
                  </a:lnTo>
                  <a:lnTo>
                    <a:pt x="373" y="51"/>
                  </a:lnTo>
                  <a:lnTo>
                    <a:pt x="393" y="70"/>
                  </a:lnTo>
                  <a:lnTo>
                    <a:pt x="378" y="73"/>
                  </a:lnTo>
                  <a:lnTo>
                    <a:pt x="384" y="129"/>
                  </a:lnTo>
                  <a:lnTo>
                    <a:pt x="410" y="194"/>
                  </a:lnTo>
                  <a:lnTo>
                    <a:pt x="418" y="242"/>
                  </a:lnTo>
                  <a:lnTo>
                    <a:pt x="407" y="235"/>
                  </a:lnTo>
                  <a:lnTo>
                    <a:pt x="298" y="283"/>
                  </a:lnTo>
                  <a:lnTo>
                    <a:pt x="311" y="303"/>
                  </a:lnTo>
                  <a:lnTo>
                    <a:pt x="380" y="369"/>
                  </a:lnTo>
                  <a:lnTo>
                    <a:pt x="341" y="402"/>
                  </a:lnTo>
                  <a:lnTo>
                    <a:pt x="349" y="435"/>
                  </a:lnTo>
                  <a:lnTo>
                    <a:pt x="335" y="441"/>
                  </a:lnTo>
                  <a:lnTo>
                    <a:pt x="278" y="441"/>
                  </a:lnTo>
                  <a:lnTo>
                    <a:pt x="236" y="443"/>
                  </a:lnTo>
                  <a:lnTo>
                    <a:pt x="221" y="453"/>
                  </a:lnTo>
                  <a:lnTo>
                    <a:pt x="179" y="444"/>
                  </a:lnTo>
                  <a:lnTo>
                    <a:pt x="131" y="437"/>
                  </a:lnTo>
                  <a:lnTo>
                    <a:pt x="82" y="441"/>
                  </a:lnTo>
                  <a:lnTo>
                    <a:pt x="103" y="355"/>
                  </a:lnTo>
                  <a:lnTo>
                    <a:pt x="28" y="330"/>
                  </a:lnTo>
                  <a:lnTo>
                    <a:pt x="20" y="326"/>
                  </a:lnTo>
                  <a:lnTo>
                    <a:pt x="20" y="321"/>
                  </a:lnTo>
                  <a:lnTo>
                    <a:pt x="7" y="286"/>
                  </a:lnTo>
                  <a:lnTo>
                    <a:pt x="8" y="255"/>
                  </a:lnTo>
                  <a:lnTo>
                    <a:pt x="0" y="249"/>
                  </a:lnTo>
                  <a:lnTo>
                    <a:pt x="7" y="182"/>
                  </a:lnTo>
                  <a:lnTo>
                    <a:pt x="45" y="161"/>
                  </a:lnTo>
                  <a:lnTo>
                    <a:pt x="32" y="136"/>
                  </a:lnTo>
                  <a:lnTo>
                    <a:pt x="51" y="101"/>
                  </a:lnTo>
                  <a:lnTo>
                    <a:pt x="43" y="95"/>
                  </a:lnTo>
                  <a:lnTo>
                    <a:pt x="51" y="75"/>
                  </a:lnTo>
                  <a:lnTo>
                    <a:pt x="101" y="8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4" name="Freeform 114"/>
            <p:cNvSpPr>
              <a:spLocks/>
            </p:cNvSpPr>
            <p:nvPr/>
          </p:nvSpPr>
          <p:spPr bwMode="auto">
            <a:xfrm>
              <a:off x="2245" y="3047"/>
              <a:ext cx="705" cy="558"/>
            </a:xfrm>
            <a:custGeom>
              <a:avLst/>
              <a:gdLst>
                <a:gd name="T0" fmla="*/ 335 w 648"/>
                <a:gd name="T1" fmla="*/ 126 h 513"/>
                <a:gd name="T2" fmla="*/ 285 w 648"/>
                <a:gd name="T3" fmla="*/ 157 h 513"/>
                <a:gd name="T4" fmla="*/ 237 w 648"/>
                <a:gd name="T5" fmla="*/ 189 h 513"/>
                <a:gd name="T6" fmla="*/ 212 w 648"/>
                <a:gd name="T7" fmla="*/ 237 h 513"/>
                <a:gd name="T8" fmla="*/ 185 w 648"/>
                <a:gd name="T9" fmla="*/ 285 h 513"/>
                <a:gd name="T10" fmla="*/ 192 w 648"/>
                <a:gd name="T11" fmla="*/ 341 h 513"/>
                <a:gd name="T12" fmla="*/ 167 w 648"/>
                <a:gd name="T13" fmla="*/ 386 h 513"/>
                <a:gd name="T14" fmla="*/ 141 w 648"/>
                <a:gd name="T15" fmla="*/ 429 h 513"/>
                <a:gd name="T16" fmla="*/ 101 w 648"/>
                <a:gd name="T17" fmla="*/ 458 h 513"/>
                <a:gd name="T18" fmla="*/ 60 w 648"/>
                <a:gd name="T19" fmla="*/ 487 h 513"/>
                <a:gd name="T20" fmla="*/ 0 w 648"/>
                <a:gd name="T21" fmla="*/ 513 h 513"/>
                <a:gd name="T22" fmla="*/ 60 w 648"/>
                <a:gd name="T23" fmla="*/ 513 h 513"/>
                <a:gd name="T24" fmla="*/ 121 w 648"/>
                <a:gd name="T25" fmla="*/ 513 h 513"/>
                <a:gd name="T26" fmla="*/ 181 w 648"/>
                <a:gd name="T27" fmla="*/ 513 h 513"/>
                <a:gd name="T28" fmla="*/ 241 w 648"/>
                <a:gd name="T29" fmla="*/ 513 h 513"/>
                <a:gd name="T30" fmla="*/ 252 w 648"/>
                <a:gd name="T31" fmla="*/ 440 h 513"/>
                <a:gd name="T32" fmla="*/ 296 w 648"/>
                <a:gd name="T33" fmla="*/ 416 h 513"/>
                <a:gd name="T34" fmla="*/ 340 w 648"/>
                <a:gd name="T35" fmla="*/ 391 h 513"/>
                <a:gd name="T36" fmla="*/ 387 w 648"/>
                <a:gd name="T37" fmla="*/ 372 h 513"/>
                <a:gd name="T38" fmla="*/ 433 w 648"/>
                <a:gd name="T39" fmla="*/ 352 h 513"/>
                <a:gd name="T40" fmla="*/ 471 w 648"/>
                <a:gd name="T41" fmla="*/ 325 h 513"/>
                <a:gd name="T42" fmla="*/ 509 w 648"/>
                <a:gd name="T43" fmla="*/ 298 h 513"/>
                <a:gd name="T44" fmla="*/ 508 w 648"/>
                <a:gd name="T45" fmla="*/ 260 h 513"/>
                <a:gd name="T46" fmla="*/ 579 w 648"/>
                <a:gd name="T47" fmla="*/ 233 h 513"/>
                <a:gd name="T48" fmla="*/ 636 w 648"/>
                <a:gd name="T49" fmla="*/ 229 h 513"/>
                <a:gd name="T50" fmla="*/ 648 w 648"/>
                <a:gd name="T51" fmla="*/ 212 h 513"/>
                <a:gd name="T52" fmla="*/ 614 w 648"/>
                <a:gd name="T53" fmla="*/ 156 h 513"/>
                <a:gd name="T54" fmla="*/ 607 w 648"/>
                <a:gd name="T55" fmla="*/ 110 h 513"/>
                <a:gd name="T56" fmla="*/ 599 w 648"/>
                <a:gd name="T57" fmla="*/ 64 h 513"/>
                <a:gd name="T58" fmla="*/ 586 w 648"/>
                <a:gd name="T59" fmla="*/ 50 h 513"/>
                <a:gd name="T60" fmla="*/ 550 w 648"/>
                <a:gd name="T61" fmla="*/ 39 h 513"/>
                <a:gd name="T62" fmla="*/ 537 w 648"/>
                <a:gd name="T63" fmla="*/ 41 h 513"/>
                <a:gd name="T64" fmla="*/ 447 w 648"/>
                <a:gd name="T65" fmla="*/ 36 h 513"/>
                <a:gd name="T66" fmla="*/ 418 w 648"/>
                <a:gd name="T67" fmla="*/ 0 h 513"/>
                <a:gd name="T68" fmla="*/ 389 w 648"/>
                <a:gd name="T69" fmla="*/ 26 h 513"/>
                <a:gd name="T70" fmla="*/ 361 w 648"/>
                <a:gd name="T71" fmla="*/ 76 h 513"/>
                <a:gd name="T72" fmla="*/ 335 w 648"/>
                <a:gd name="T73" fmla="*/ 12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8" h="513">
                  <a:moveTo>
                    <a:pt x="335" y="126"/>
                  </a:moveTo>
                  <a:lnTo>
                    <a:pt x="285" y="157"/>
                  </a:lnTo>
                  <a:lnTo>
                    <a:pt x="237" y="189"/>
                  </a:lnTo>
                  <a:lnTo>
                    <a:pt x="212" y="237"/>
                  </a:lnTo>
                  <a:lnTo>
                    <a:pt x="185" y="285"/>
                  </a:lnTo>
                  <a:lnTo>
                    <a:pt x="192" y="341"/>
                  </a:lnTo>
                  <a:lnTo>
                    <a:pt x="167" y="386"/>
                  </a:lnTo>
                  <a:lnTo>
                    <a:pt x="141" y="429"/>
                  </a:lnTo>
                  <a:lnTo>
                    <a:pt x="101" y="458"/>
                  </a:lnTo>
                  <a:lnTo>
                    <a:pt x="60" y="487"/>
                  </a:lnTo>
                  <a:lnTo>
                    <a:pt x="0" y="513"/>
                  </a:lnTo>
                  <a:lnTo>
                    <a:pt x="60" y="513"/>
                  </a:lnTo>
                  <a:lnTo>
                    <a:pt x="121" y="513"/>
                  </a:lnTo>
                  <a:lnTo>
                    <a:pt x="181" y="513"/>
                  </a:lnTo>
                  <a:lnTo>
                    <a:pt x="241" y="513"/>
                  </a:lnTo>
                  <a:lnTo>
                    <a:pt x="252" y="440"/>
                  </a:lnTo>
                  <a:lnTo>
                    <a:pt x="296" y="416"/>
                  </a:lnTo>
                  <a:lnTo>
                    <a:pt x="340" y="391"/>
                  </a:lnTo>
                  <a:lnTo>
                    <a:pt x="387" y="372"/>
                  </a:lnTo>
                  <a:lnTo>
                    <a:pt x="433" y="352"/>
                  </a:lnTo>
                  <a:lnTo>
                    <a:pt x="471" y="325"/>
                  </a:lnTo>
                  <a:lnTo>
                    <a:pt x="509" y="298"/>
                  </a:lnTo>
                  <a:lnTo>
                    <a:pt x="508" y="260"/>
                  </a:lnTo>
                  <a:lnTo>
                    <a:pt x="579" y="233"/>
                  </a:lnTo>
                  <a:lnTo>
                    <a:pt x="636" y="229"/>
                  </a:lnTo>
                  <a:lnTo>
                    <a:pt x="648" y="212"/>
                  </a:lnTo>
                  <a:lnTo>
                    <a:pt x="614" y="156"/>
                  </a:lnTo>
                  <a:lnTo>
                    <a:pt x="607" y="110"/>
                  </a:lnTo>
                  <a:lnTo>
                    <a:pt x="599" y="64"/>
                  </a:lnTo>
                  <a:lnTo>
                    <a:pt x="586" y="50"/>
                  </a:lnTo>
                  <a:lnTo>
                    <a:pt x="550" y="39"/>
                  </a:lnTo>
                  <a:lnTo>
                    <a:pt x="537" y="41"/>
                  </a:lnTo>
                  <a:lnTo>
                    <a:pt x="447" y="36"/>
                  </a:lnTo>
                  <a:lnTo>
                    <a:pt x="418" y="0"/>
                  </a:lnTo>
                  <a:lnTo>
                    <a:pt x="389" y="26"/>
                  </a:lnTo>
                  <a:lnTo>
                    <a:pt x="361" y="76"/>
                  </a:lnTo>
                  <a:lnTo>
                    <a:pt x="335" y="12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5" name="Freeform 115"/>
            <p:cNvSpPr>
              <a:spLocks/>
            </p:cNvSpPr>
            <p:nvPr/>
          </p:nvSpPr>
          <p:spPr bwMode="auto">
            <a:xfrm>
              <a:off x="4227" y="2486"/>
              <a:ext cx="327" cy="196"/>
            </a:xfrm>
            <a:custGeom>
              <a:avLst/>
              <a:gdLst>
                <a:gd name="T0" fmla="*/ 16 w 301"/>
                <a:gd name="T1" fmla="*/ 15 h 180"/>
                <a:gd name="T2" fmla="*/ 5 w 301"/>
                <a:gd name="T3" fmla="*/ 0 h 180"/>
                <a:gd name="T4" fmla="*/ 0 w 301"/>
                <a:gd name="T5" fmla="*/ 38 h 180"/>
                <a:gd name="T6" fmla="*/ 23 w 301"/>
                <a:gd name="T7" fmla="*/ 72 h 180"/>
                <a:gd name="T8" fmla="*/ 1 w 301"/>
                <a:gd name="T9" fmla="*/ 103 h 180"/>
                <a:gd name="T10" fmla="*/ 16 w 301"/>
                <a:gd name="T11" fmla="*/ 124 h 180"/>
                <a:gd name="T12" fmla="*/ 25 w 301"/>
                <a:gd name="T13" fmla="*/ 134 h 180"/>
                <a:gd name="T14" fmla="*/ 32 w 301"/>
                <a:gd name="T15" fmla="*/ 180 h 180"/>
                <a:gd name="T16" fmla="*/ 89 w 301"/>
                <a:gd name="T17" fmla="*/ 170 h 180"/>
                <a:gd name="T18" fmla="*/ 176 w 301"/>
                <a:gd name="T19" fmla="*/ 180 h 180"/>
                <a:gd name="T20" fmla="*/ 196 w 301"/>
                <a:gd name="T21" fmla="*/ 163 h 180"/>
                <a:gd name="T22" fmla="*/ 205 w 301"/>
                <a:gd name="T23" fmla="*/ 154 h 180"/>
                <a:gd name="T24" fmla="*/ 214 w 301"/>
                <a:gd name="T25" fmla="*/ 141 h 180"/>
                <a:gd name="T26" fmla="*/ 286 w 301"/>
                <a:gd name="T27" fmla="*/ 138 h 180"/>
                <a:gd name="T28" fmla="*/ 265 w 301"/>
                <a:gd name="T29" fmla="*/ 111 h 180"/>
                <a:gd name="T30" fmla="*/ 274 w 301"/>
                <a:gd name="T31" fmla="*/ 88 h 180"/>
                <a:gd name="T32" fmla="*/ 287 w 301"/>
                <a:gd name="T33" fmla="*/ 50 h 180"/>
                <a:gd name="T34" fmla="*/ 301 w 301"/>
                <a:gd name="T35" fmla="*/ 30 h 180"/>
                <a:gd name="T36" fmla="*/ 205 w 301"/>
                <a:gd name="T37" fmla="*/ 9 h 180"/>
                <a:gd name="T38" fmla="*/ 127 w 301"/>
                <a:gd name="T39" fmla="*/ 33 h 180"/>
                <a:gd name="T40" fmla="*/ 71 w 301"/>
                <a:gd name="T41" fmla="*/ 24 h 180"/>
                <a:gd name="T42" fmla="*/ 16 w 301"/>
                <a:gd name="T43" fmla="*/ 1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1" h="180">
                  <a:moveTo>
                    <a:pt x="16" y="15"/>
                  </a:moveTo>
                  <a:lnTo>
                    <a:pt x="5" y="0"/>
                  </a:lnTo>
                  <a:lnTo>
                    <a:pt x="0" y="38"/>
                  </a:lnTo>
                  <a:lnTo>
                    <a:pt x="23" y="72"/>
                  </a:lnTo>
                  <a:lnTo>
                    <a:pt x="1" y="103"/>
                  </a:lnTo>
                  <a:lnTo>
                    <a:pt x="16" y="124"/>
                  </a:lnTo>
                  <a:lnTo>
                    <a:pt x="25" y="134"/>
                  </a:lnTo>
                  <a:lnTo>
                    <a:pt x="32" y="180"/>
                  </a:lnTo>
                  <a:lnTo>
                    <a:pt x="89" y="170"/>
                  </a:lnTo>
                  <a:lnTo>
                    <a:pt x="176" y="180"/>
                  </a:lnTo>
                  <a:lnTo>
                    <a:pt x="196" y="163"/>
                  </a:lnTo>
                  <a:lnTo>
                    <a:pt x="205" y="154"/>
                  </a:lnTo>
                  <a:lnTo>
                    <a:pt x="214" y="141"/>
                  </a:lnTo>
                  <a:lnTo>
                    <a:pt x="286" y="138"/>
                  </a:lnTo>
                  <a:lnTo>
                    <a:pt x="265" y="111"/>
                  </a:lnTo>
                  <a:lnTo>
                    <a:pt x="274" y="88"/>
                  </a:lnTo>
                  <a:lnTo>
                    <a:pt x="287" y="50"/>
                  </a:lnTo>
                  <a:lnTo>
                    <a:pt x="301" y="30"/>
                  </a:lnTo>
                  <a:lnTo>
                    <a:pt x="205" y="9"/>
                  </a:lnTo>
                  <a:lnTo>
                    <a:pt x="127" y="33"/>
                  </a:lnTo>
                  <a:lnTo>
                    <a:pt x="71" y="24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6" name="Freeform 116"/>
            <p:cNvSpPr>
              <a:spLocks/>
            </p:cNvSpPr>
            <p:nvPr/>
          </p:nvSpPr>
          <p:spPr bwMode="auto">
            <a:xfrm>
              <a:off x="3705" y="2887"/>
              <a:ext cx="174" cy="107"/>
            </a:xfrm>
            <a:custGeom>
              <a:avLst/>
              <a:gdLst>
                <a:gd name="T0" fmla="*/ 138 w 160"/>
                <a:gd name="T1" fmla="*/ 60 h 99"/>
                <a:gd name="T2" fmla="*/ 139 w 160"/>
                <a:gd name="T3" fmla="*/ 99 h 99"/>
                <a:gd name="T4" fmla="*/ 76 w 160"/>
                <a:gd name="T5" fmla="*/ 72 h 99"/>
                <a:gd name="T6" fmla="*/ 14 w 160"/>
                <a:gd name="T7" fmla="*/ 43 h 99"/>
                <a:gd name="T8" fmla="*/ 0 w 160"/>
                <a:gd name="T9" fmla="*/ 16 h 99"/>
                <a:gd name="T10" fmla="*/ 45 w 160"/>
                <a:gd name="T11" fmla="*/ 11 h 99"/>
                <a:gd name="T12" fmla="*/ 102 w 160"/>
                <a:gd name="T13" fmla="*/ 5 h 99"/>
                <a:gd name="T14" fmla="*/ 160 w 160"/>
                <a:gd name="T15" fmla="*/ 0 h 99"/>
                <a:gd name="T16" fmla="*/ 138 w 160"/>
                <a:gd name="T17" fmla="*/ 6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99">
                  <a:moveTo>
                    <a:pt x="138" y="60"/>
                  </a:moveTo>
                  <a:lnTo>
                    <a:pt x="139" y="99"/>
                  </a:lnTo>
                  <a:lnTo>
                    <a:pt x="76" y="72"/>
                  </a:lnTo>
                  <a:lnTo>
                    <a:pt x="14" y="43"/>
                  </a:lnTo>
                  <a:lnTo>
                    <a:pt x="0" y="16"/>
                  </a:lnTo>
                  <a:lnTo>
                    <a:pt x="45" y="11"/>
                  </a:lnTo>
                  <a:lnTo>
                    <a:pt x="102" y="5"/>
                  </a:lnTo>
                  <a:lnTo>
                    <a:pt x="160" y="0"/>
                  </a:lnTo>
                  <a:lnTo>
                    <a:pt x="138" y="6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7" name="Freeform 117"/>
            <p:cNvSpPr>
              <a:spLocks/>
            </p:cNvSpPr>
            <p:nvPr/>
          </p:nvSpPr>
          <p:spPr bwMode="auto">
            <a:xfrm>
              <a:off x="3460" y="2684"/>
              <a:ext cx="90" cy="160"/>
            </a:xfrm>
            <a:custGeom>
              <a:avLst/>
              <a:gdLst>
                <a:gd name="T0" fmla="*/ 44 w 82"/>
                <a:gd name="T1" fmla="*/ 126 h 147"/>
                <a:gd name="T2" fmla="*/ 26 w 82"/>
                <a:gd name="T3" fmla="*/ 147 h 147"/>
                <a:gd name="T4" fmla="*/ 12 w 82"/>
                <a:gd name="T5" fmla="*/ 114 h 147"/>
                <a:gd name="T6" fmla="*/ 6 w 82"/>
                <a:gd name="T7" fmla="*/ 68 h 147"/>
                <a:gd name="T8" fmla="*/ 0 w 82"/>
                <a:gd name="T9" fmla="*/ 23 h 147"/>
                <a:gd name="T10" fmla="*/ 50 w 82"/>
                <a:gd name="T11" fmla="*/ 0 h 147"/>
                <a:gd name="T12" fmla="*/ 82 w 82"/>
                <a:gd name="T13" fmla="*/ 46 h 147"/>
                <a:gd name="T14" fmla="*/ 73 w 82"/>
                <a:gd name="T15" fmla="*/ 123 h 147"/>
                <a:gd name="T16" fmla="*/ 44 w 82"/>
                <a:gd name="T17" fmla="*/ 12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47">
                  <a:moveTo>
                    <a:pt x="44" y="126"/>
                  </a:moveTo>
                  <a:lnTo>
                    <a:pt x="26" y="147"/>
                  </a:lnTo>
                  <a:lnTo>
                    <a:pt x="12" y="114"/>
                  </a:lnTo>
                  <a:lnTo>
                    <a:pt x="6" y="68"/>
                  </a:lnTo>
                  <a:lnTo>
                    <a:pt x="0" y="23"/>
                  </a:lnTo>
                  <a:lnTo>
                    <a:pt x="50" y="0"/>
                  </a:lnTo>
                  <a:lnTo>
                    <a:pt x="82" y="46"/>
                  </a:lnTo>
                  <a:lnTo>
                    <a:pt x="73" y="123"/>
                  </a:lnTo>
                  <a:lnTo>
                    <a:pt x="44" y="126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8" name="Freeform 118"/>
            <p:cNvSpPr>
              <a:spLocks/>
            </p:cNvSpPr>
            <p:nvPr/>
          </p:nvSpPr>
          <p:spPr bwMode="auto">
            <a:xfrm>
              <a:off x="3139" y="2014"/>
              <a:ext cx="189" cy="118"/>
            </a:xfrm>
            <a:custGeom>
              <a:avLst/>
              <a:gdLst>
                <a:gd name="T0" fmla="*/ 38 w 173"/>
                <a:gd name="T1" fmla="*/ 0 h 109"/>
                <a:gd name="T2" fmla="*/ 0 w 173"/>
                <a:gd name="T3" fmla="*/ 18 h 109"/>
                <a:gd name="T4" fmla="*/ 19 w 173"/>
                <a:gd name="T5" fmla="*/ 38 h 109"/>
                <a:gd name="T6" fmla="*/ 81 w 173"/>
                <a:gd name="T7" fmla="*/ 78 h 109"/>
                <a:gd name="T8" fmla="*/ 104 w 173"/>
                <a:gd name="T9" fmla="*/ 76 h 109"/>
                <a:gd name="T10" fmla="*/ 109 w 173"/>
                <a:gd name="T11" fmla="*/ 83 h 109"/>
                <a:gd name="T12" fmla="*/ 157 w 173"/>
                <a:gd name="T13" fmla="*/ 109 h 109"/>
                <a:gd name="T14" fmla="*/ 158 w 173"/>
                <a:gd name="T15" fmla="*/ 109 h 109"/>
                <a:gd name="T16" fmla="*/ 159 w 173"/>
                <a:gd name="T17" fmla="*/ 101 h 109"/>
                <a:gd name="T18" fmla="*/ 172 w 173"/>
                <a:gd name="T19" fmla="*/ 74 h 109"/>
                <a:gd name="T20" fmla="*/ 173 w 173"/>
                <a:gd name="T21" fmla="*/ 43 h 109"/>
                <a:gd name="T22" fmla="*/ 165 w 173"/>
                <a:gd name="T23" fmla="*/ 37 h 109"/>
                <a:gd name="T24" fmla="*/ 150 w 173"/>
                <a:gd name="T25" fmla="*/ 25 h 109"/>
                <a:gd name="T26" fmla="*/ 141 w 173"/>
                <a:gd name="T27" fmla="*/ 4 h 109"/>
                <a:gd name="T28" fmla="*/ 80 w 173"/>
                <a:gd name="T29" fmla="*/ 0 h 109"/>
                <a:gd name="T30" fmla="*/ 38 w 173"/>
                <a:gd name="T3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109">
                  <a:moveTo>
                    <a:pt x="38" y="0"/>
                  </a:moveTo>
                  <a:lnTo>
                    <a:pt x="0" y="18"/>
                  </a:lnTo>
                  <a:lnTo>
                    <a:pt x="19" y="38"/>
                  </a:lnTo>
                  <a:lnTo>
                    <a:pt x="81" y="78"/>
                  </a:lnTo>
                  <a:lnTo>
                    <a:pt x="104" y="76"/>
                  </a:lnTo>
                  <a:lnTo>
                    <a:pt x="109" y="83"/>
                  </a:lnTo>
                  <a:lnTo>
                    <a:pt x="157" y="109"/>
                  </a:lnTo>
                  <a:lnTo>
                    <a:pt x="158" y="109"/>
                  </a:lnTo>
                  <a:lnTo>
                    <a:pt x="159" y="101"/>
                  </a:lnTo>
                  <a:lnTo>
                    <a:pt x="172" y="74"/>
                  </a:lnTo>
                  <a:lnTo>
                    <a:pt x="173" y="43"/>
                  </a:lnTo>
                  <a:lnTo>
                    <a:pt x="165" y="37"/>
                  </a:lnTo>
                  <a:lnTo>
                    <a:pt x="150" y="25"/>
                  </a:lnTo>
                  <a:lnTo>
                    <a:pt x="141" y="4"/>
                  </a:lnTo>
                  <a:lnTo>
                    <a:pt x="8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59" name="Freeform 119"/>
            <p:cNvSpPr>
              <a:spLocks/>
            </p:cNvSpPr>
            <p:nvPr/>
          </p:nvSpPr>
          <p:spPr bwMode="auto">
            <a:xfrm>
              <a:off x="3512" y="2175"/>
              <a:ext cx="400" cy="160"/>
            </a:xfrm>
            <a:custGeom>
              <a:avLst/>
              <a:gdLst>
                <a:gd name="T0" fmla="*/ 131 w 368"/>
                <a:gd name="T1" fmla="*/ 121 h 147"/>
                <a:gd name="T2" fmla="*/ 78 w 368"/>
                <a:gd name="T3" fmla="*/ 128 h 147"/>
                <a:gd name="T4" fmla="*/ 48 w 368"/>
                <a:gd name="T5" fmla="*/ 124 h 147"/>
                <a:gd name="T6" fmla="*/ 48 w 368"/>
                <a:gd name="T7" fmla="*/ 123 h 147"/>
                <a:gd name="T8" fmla="*/ 8 w 368"/>
                <a:gd name="T9" fmla="*/ 113 h 147"/>
                <a:gd name="T10" fmla="*/ 5 w 368"/>
                <a:gd name="T11" fmla="*/ 113 h 147"/>
                <a:gd name="T12" fmla="*/ 4 w 368"/>
                <a:gd name="T13" fmla="*/ 108 h 147"/>
                <a:gd name="T14" fmla="*/ 0 w 368"/>
                <a:gd name="T15" fmla="*/ 100 h 147"/>
                <a:gd name="T16" fmla="*/ 2 w 368"/>
                <a:gd name="T17" fmla="*/ 84 h 147"/>
                <a:gd name="T18" fmla="*/ 35 w 368"/>
                <a:gd name="T19" fmla="*/ 91 h 147"/>
                <a:gd name="T20" fmla="*/ 44 w 368"/>
                <a:gd name="T21" fmla="*/ 93 h 147"/>
                <a:gd name="T22" fmla="*/ 59 w 368"/>
                <a:gd name="T23" fmla="*/ 83 h 147"/>
                <a:gd name="T24" fmla="*/ 101 w 368"/>
                <a:gd name="T25" fmla="*/ 81 h 147"/>
                <a:gd name="T26" fmla="*/ 158 w 368"/>
                <a:gd name="T27" fmla="*/ 81 h 147"/>
                <a:gd name="T28" fmla="*/ 172 w 368"/>
                <a:gd name="T29" fmla="*/ 75 h 147"/>
                <a:gd name="T30" fmla="*/ 164 w 368"/>
                <a:gd name="T31" fmla="*/ 42 h 147"/>
                <a:gd name="T32" fmla="*/ 203 w 368"/>
                <a:gd name="T33" fmla="*/ 9 h 147"/>
                <a:gd name="T34" fmla="*/ 231 w 368"/>
                <a:gd name="T35" fmla="*/ 22 h 147"/>
                <a:gd name="T36" fmla="*/ 260 w 368"/>
                <a:gd name="T37" fmla="*/ 0 h 147"/>
                <a:gd name="T38" fmla="*/ 337 w 368"/>
                <a:gd name="T39" fmla="*/ 9 h 147"/>
                <a:gd name="T40" fmla="*/ 368 w 368"/>
                <a:gd name="T41" fmla="*/ 54 h 147"/>
                <a:gd name="T42" fmla="*/ 351 w 368"/>
                <a:gd name="T43" fmla="*/ 75 h 147"/>
                <a:gd name="T44" fmla="*/ 346 w 368"/>
                <a:gd name="T45" fmla="*/ 79 h 147"/>
                <a:gd name="T46" fmla="*/ 329 w 368"/>
                <a:gd name="T47" fmla="*/ 120 h 147"/>
                <a:gd name="T48" fmla="*/ 323 w 368"/>
                <a:gd name="T49" fmla="*/ 124 h 147"/>
                <a:gd name="T50" fmla="*/ 227 w 368"/>
                <a:gd name="T51" fmla="*/ 147 h 147"/>
                <a:gd name="T52" fmla="*/ 208 w 368"/>
                <a:gd name="T53" fmla="*/ 145 h 147"/>
                <a:gd name="T54" fmla="*/ 131 w 368"/>
                <a:gd name="T55" fmla="*/ 12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8" h="147">
                  <a:moveTo>
                    <a:pt x="131" y="121"/>
                  </a:moveTo>
                  <a:lnTo>
                    <a:pt x="78" y="128"/>
                  </a:lnTo>
                  <a:lnTo>
                    <a:pt x="48" y="124"/>
                  </a:lnTo>
                  <a:lnTo>
                    <a:pt x="48" y="123"/>
                  </a:lnTo>
                  <a:lnTo>
                    <a:pt x="8" y="113"/>
                  </a:lnTo>
                  <a:lnTo>
                    <a:pt x="5" y="113"/>
                  </a:lnTo>
                  <a:lnTo>
                    <a:pt x="4" y="108"/>
                  </a:lnTo>
                  <a:lnTo>
                    <a:pt x="0" y="100"/>
                  </a:lnTo>
                  <a:lnTo>
                    <a:pt x="2" y="84"/>
                  </a:lnTo>
                  <a:lnTo>
                    <a:pt x="35" y="91"/>
                  </a:lnTo>
                  <a:lnTo>
                    <a:pt x="44" y="93"/>
                  </a:lnTo>
                  <a:lnTo>
                    <a:pt x="59" y="83"/>
                  </a:lnTo>
                  <a:lnTo>
                    <a:pt x="101" y="81"/>
                  </a:lnTo>
                  <a:lnTo>
                    <a:pt x="158" y="81"/>
                  </a:lnTo>
                  <a:lnTo>
                    <a:pt x="172" y="75"/>
                  </a:lnTo>
                  <a:lnTo>
                    <a:pt x="164" y="42"/>
                  </a:lnTo>
                  <a:lnTo>
                    <a:pt x="203" y="9"/>
                  </a:lnTo>
                  <a:lnTo>
                    <a:pt x="231" y="22"/>
                  </a:lnTo>
                  <a:lnTo>
                    <a:pt x="260" y="0"/>
                  </a:lnTo>
                  <a:lnTo>
                    <a:pt x="337" y="9"/>
                  </a:lnTo>
                  <a:lnTo>
                    <a:pt x="368" y="54"/>
                  </a:lnTo>
                  <a:lnTo>
                    <a:pt x="351" y="75"/>
                  </a:lnTo>
                  <a:lnTo>
                    <a:pt x="346" y="79"/>
                  </a:lnTo>
                  <a:lnTo>
                    <a:pt x="329" y="120"/>
                  </a:lnTo>
                  <a:lnTo>
                    <a:pt x="323" y="124"/>
                  </a:lnTo>
                  <a:lnTo>
                    <a:pt x="227" y="147"/>
                  </a:lnTo>
                  <a:lnTo>
                    <a:pt x="208" y="145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CCFFCC"/>
            </a:solidFill>
            <a:ln w="1588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94360" name="Freeform 120"/>
          <p:cNvSpPr>
            <a:spLocks/>
          </p:cNvSpPr>
          <p:nvPr/>
        </p:nvSpPr>
        <p:spPr bwMode="auto">
          <a:xfrm>
            <a:off x="5359400" y="3667125"/>
            <a:ext cx="1030288" cy="957263"/>
          </a:xfrm>
          <a:custGeom>
            <a:avLst/>
            <a:gdLst>
              <a:gd name="T0" fmla="*/ 333 w 597"/>
              <a:gd name="T1" fmla="*/ 24 h 554"/>
              <a:gd name="T2" fmla="*/ 256 w 597"/>
              <a:gd name="T3" fmla="*/ 0 h 554"/>
              <a:gd name="T4" fmla="*/ 203 w 597"/>
              <a:gd name="T5" fmla="*/ 7 h 554"/>
              <a:gd name="T6" fmla="*/ 173 w 597"/>
              <a:gd name="T7" fmla="*/ 3 h 554"/>
              <a:gd name="T8" fmla="*/ 173 w 597"/>
              <a:gd name="T9" fmla="*/ 7 h 554"/>
              <a:gd name="T10" fmla="*/ 163 w 597"/>
              <a:gd name="T11" fmla="*/ 18 h 554"/>
              <a:gd name="T12" fmla="*/ 152 w 597"/>
              <a:gd name="T13" fmla="*/ 34 h 554"/>
              <a:gd name="T14" fmla="*/ 117 w 597"/>
              <a:gd name="T15" fmla="*/ 34 h 554"/>
              <a:gd name="T16" fmla="*/ 99 w 597"/>
              <a:gd name="T17" fmla="*/ 60 h 554"/>
              <a:gd name="T18" fmla="*/ 67 w 597"/>
              <a:gd name="T19" fmla="*/ 34 h 554"/>
              <a:gd name="T20" fmla="*/ 38 w 597"/>
              <a:gd name="T21" fmla="*/ 57 h 554"/>
              <a:gd name="T22" fmla="*/ 7 w 597"/>
              <a:gd name="T23" fmla="*/ 60 h 554"/>
              <a:gd name="T24" fmla="*/ 7 w 597"/>
              <a:gd name="T25" fmla="*/ 85 h 554"/>
              <a:gd name="T26" fmla="*/ 0 w 597"/>
              <a:gd name="T27" fmla="*/ 109 h 554"/>
              <a:gd name="T28" fmla="*/ 1 w 597"/>
              <a:gd name="T29" fmla="*/ 125 h 554"/>
              <a:gd name="T30" fmla="*/ 2 w 597"/>
              <a:gd name="T31" fmla="*/ 148 h 554"/>
              <a:gd name="T32" fmla="*/ 37 w 597"/>
              <a:gd name="T33" fmla="*/ 168 h 554"/>
              <a:gd name="T34" fmla="*/ 37 w 597"/>
              <a:gd name="T35" fmla="*/ 192 h 554"/>
              <a:gd name="T36" fmla="*/ 83 w 597"/>
              <a:gd name="T37" fmla="*/ 159 h 554"/>
              <a:gd name="T38" fmla="*/ 150 w 597"/>
              <a:gd name="T39" fmla="*/ 173 h 554"/>
              <a:gd name="T40" fmla="*/ 188 w 597"/>
              <a:gd name="T41" fmla="*/ 236 h 554"/>
              <a:gd name="T42" fmla="*/ 233 w 597"/>
              <a:gd name="T43" fmla="*/ 278 h 554"/>
              <a:gd name="T44" fmla="*/ 277 w 597"/>
              <a:gd name="T45" fmla="*/ 318 h 554"/>
              <a:gd name="T46" fmla="*/ 292 w 597"/>
              <a:gd name="T47" fmla="*/ 326 h 554"/>
              <a:gd name="T48" fmla="*/ 295 w 597"/>
              <a:gd name="T49" fmla="*/ 327 h 554"/>
              <a:gd name="T50" fmla="*/ 333 w 597"/>
              <a:gd name="T51" fmla="*/ 345 h 554"/>
              <a:gd name="T52" fmla="*/ 393 w 597"/>
              <a:gd name="T53" fmla="*/ 387 h 554"/>
              <a:gd name="T54" fmla="*/ 421 w 597"/>
              <a:gd name="T55" fmla="*/ 401 h 554"/>
              <a:gd name="T56" fmla="*/ 448 w 597"/>
              <a:gd name="T57" fmla="*/ 422 h 554"/>
              <a:gd name="T58" fmla="*/ 483 w 597"/>
              <a:gd name="T59" fmla="*/ 486 h 554"/>
              <a:gd name="T60" fmla="*/ 463 w 597"/>
              <a:gd name="T61" fmla="*/ 540 h 554"/>
              <a:gd name="T62" fmla="*/ 485 w 597"/>
              <a:gd name="T63" fmla="*/ 554 h 554"/>
              <a:gd name="T64" fmla="*/ 508 w 597"/>
              <a:gd name="T65" fmla="*/ 514 h 554"/>
              <a:gd name="T66" fmla="*/ 527 w 597"/>
              <a:gd name="T67" fmla="*/ 492 h 554"/>
              <a:gd name="T68" fmla="*/ 536 w 597"/>
              <a:gd name="T69" fmla="*/ 475 h 554"/>
              <a:gd name="T70" fmla="*/ 508 w 597"/>
              <a:gd name="T71" fmla="*/ 449 h 554"/>
              <a:gd name="T72" fmla="*/ 518 w 597"/>
              <a:gd name="T73" fmla="*/ 397 h 554"/>
              <a:gd name="T74" fmla="*/ 549 w 597"/>
              <a:gd name="T75" fmla="*/ 407 h 554"/>
              <a:gd name="T76" fmla="*/ 586 w 597"/>
              <a:gd name="T77" fmla="*/ 435 h 554"/>
              <a:gd name="T78" fmla="*/ 597 w 597"/>
              <a:gd name="T79" fmla="*/ 408 h 554"/>
              <a:gd name="T80" fmla="*/ 531 w 597"/>
              <a:gd name="T81" fmla="*/ 372 h 554"/>
              <a:gd name="T82" fmla="*/ 466 w 597"/>
              <a:gd name="T83" fmla="*/ 336 h 554"/>
              <a:gd name="T84" fmla="*/ 476 w 597"/>
              <a:gd name="T85" fmla="*/ 316 h 554"/>
              <a:gd name="T86" fmla="*/ 457 w 597"/>
              <a:gd name="T87" fmla="*/ 307 h 554"/>
              <a:gd name="T88" fmla="*/ 393 w 597"/>
              <a:gd name="T89" fmla="*/ 289 h 554"/>
              <a:gd name="T90" fmla="*/ 366 w 597"/>
              <a:gd name="T91" fmla="*/ 249 h 554"/>
              <a:gd name="T92" fmla="*/ 341 w 597"/>
              <a:gd name="T93" fmla="*/ 210 h 554"/>
              <a:gd name="T94" fmla="*/ 291 w 597"/>
              <a:gd name="T95" fmla="*/ 180 h 554"/>
              <a:gd name="T96" fmla="*/ 273 w 597"/>
              <a:gd name="T97" fmla="*/ 129 h 554"/>
              <a:gd name="T98" fmla="*/ 264 w 597"/>
              <a:gd name="T99" fmla="*/ 101 h 554"/>
              <a:gd name="T100" fmla="*/ 309 w 597"/>
              <a:gd name="T101" fmla="*/ 75 h 554"/>
              <a:gd name="T102" fmla="*/ 336 w 597"/>
              <a:gd name="T103" fmla="*/ 83 h 554"/>
              <a:gd name="T104" fmla="*/ 325 w 597"/>
              <a:gd name="T105" fmla="*/ 42 h 554"/>
              <a:gd name="T106" fmla="*/ 333 w 597"/>
              <a:gd name="T107" fmla="*/ 24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97" h="554">
                <a:moveTo>
                  <a:pt x="333" y="24"/>
                </a:moveTo>
                <a:lnTo>
                  <a:pt x="256" y="0"/>
                </a:lnTo>
                <a:lnTo>
                  <a:pt x="203" y="7"/>
                </a:lnTo>
                <a:lnTo>
                  <a:pt x="173" y="3"/>
                </a:lnTo>
                <a:lnTo>
                  <a:pt x="173" y="7"/>
                </a:lnTo>
                <a:lnTo>
                  <a:pt x="163" y="18"/>
                </a:lnTo>
                <a:lnTo>
                  <a:pt x="152" y="34"/>
                </a:lnTo>
                <a:lnTo>
                  <a:pt x="117" y="34"/>
                </a:lnTo>
                <a:lnTo>
                  <a:pt x="99" y="60"/>
                </a:lnTo>
                <a:lnTo>
                  <a:pt x="67" y="34"/>
                </a:lnTo>
                <a:lnTo>
                  <a:pt x="38" y="57"/>
                </a:lnTo>
                <a:lnTo>
                  <a:pt x="7" y="60"/>
                </a:lnTo>
                <a:lnTo>
                  <a:pt x="7" y="85"/>
                </a:lnTo>
                <a:lnTo>
                  <a:pt x="0" y="109"/>
                </a:lnTo>
                <a:lnTo>
                  <a:pt x="1" y="125"/>
                </a:lnTo>
                <a:lnTo>
                  <a:pt x="2" y="148"/>
                </a:lnTo>
                <a:lnTo>
                  <a:pt x="37" y="168"/>
                </a:lnTo>
                <a:lnTo>
                  <a:pt x="37" y="192"/>
                </a:lnTo>
                <a:lnTo>
                  <a:pt x="83" y="159"/>
                </a:lnTo>
                <a:lnTo>
                  <a:pt x="150" y="173"/>
                </a:lnTo>
                <a:lnTo>
                  <a:pt x="188" y="236"/>
                </a:lnTo>
                <a:lnTo>
                  <a:pt x="233" y="278"/>
                </a:lnTo>
                <a:lnTo>
                  <a:pt x="277" y="318"/>
                </a:lnTo>
                <a:lnTo>
                  <a:pt x="292" y="326"/>
                </a:lnTo>
                <a:lnTo>
                  <a:pt x="295" y="327"/>
                </a:lnTo>
                <a:lnTo>
                  <a:pt x="333" y="345"/>
                </a:lnTo>
                <a:lnTo>
                  <a:pt x="393" y="387"/>
                </a:lnTo>
                <a:lnTo>
                  <a:pt x="421" y="401"/>
                </a:lnTo>
                <a:lnTo>
                  <a:pt x="448" y="422"/>
                </a:lnTo>
                <a:lnTo>
                  <a:pt x="483" y="486"/>
                </a:lnTo>
                <a:lnTo>
                  <a:pt x="463" y="540"/>
                </a:lnTo>
                <a:lnTo>
                  <a:pt x="485" y="554"/>
                </a:lnTo>
                <a:lnTo>
                  <a:pt x="508" y="514"/>
                </a:lnTo>
                <a:lnTo>
                  <a:pt x="527" y="492"/>
                </a:lnTo>
                <a:lnTo>
                  <a:pt x="536" y="475"/>
                </a:lnTo>
                <a:lnTo>
                  <a:pt x="508" y="449"/>
                </a:lnTo>
                <a:lnTo>
                  <a:pt x="518" y="397"/>
                </a:lnTo>
                <a:lnTo>
                  <a:pt x="549" y="407"/>
                </a:lnTo>
                <a:lnTo>
                  <a:pt x="586" y="435"/>
                </a:lnTo>
                <a:lnTo>
                  <a:pt x="597" y="408"/>
                </a:lnTo>
                <a:lnTo>
                  <a:pt x="531" y="372"/>
                </a:lnTo>
                <a:lnTo>
                  <a:pt x="466" y="336"/>
                </a:lnTo>
                <a:lnTo>
                  <a:pt x="476" y="316"/>
                </a:lnTo>
                <a:lnTo>
                  <a:pt x="457" y="307"/>
                </a:lnTo>
                <a:lnTo>
                  <a:pt x="393" y="289"/>
                </a:lnTo>
                <a:lnTo>
                  <a:pt x="366" y="249"/>
                </a:lnTo>
                <a:lnTo>
                  <a:pt x="341" y="210"/>
                </a:lnTo>
                <a:lnTo>
                  <a:pt x="291" y="180"/>
                </a:lnTo>
                <a:lnTo>
                  <a:pt x="273" y="129"/>
                </a:lnTo>
                <a:lnTo>
                  <a:pt x="264" y="101"/>
                </a:lnTo>
                <a:lnTo>
                  <a:pt x="309" y="75"/>
                </a:lnTo>
                <a:lnTo>
                  <a:pt x="336" y="83"/>
                </a:lnTo>
                <a:lnTo>
                  <a:pt x="325" y="42"/>
                </a:lnTo>
                <a:lnTo>
                  <a:pt x="333" y="24"/>
                </a:lnTo>
                <a:close/>
              </a:path>
            </a:pathLst>
          </a:custGeom>
          <a:solidFill>
            <a:srgbClr val="CCFFCC"/>
          </a:solidFill>
          <a:ln w="158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94361" name="Rectangle 121"/>
          <p:cNvSpPr>
            <a:spLocks noChangeArrowheads="1"/>
          </p:cNvSpPr>
          <p:nvPr/>
        </p:nvSpPr>
        <p:spPr bwMode="auto">
          <a:xfrm>
            <a:off x="228600" y="1143000"/>
            <a:ext cx="2362200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fr-BE" sz="2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created in 1905</a:t>
            </a:r>
          </a:p>
          <a:p>
            <a:pPr algn="l"/>
            <a:endParaRPr lang="fr-BE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/>
            <a:r>
              <a:rPr lang="fr-BE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27</a:t>
            </a:r>
            <a:r>
              <a:rPr lang="fr-BE" b="1">
                <a:solidFill>
                  <a:schemeClr val="accent2"/>
                </a:solidFill>
                <a:latin typeface="Arial" charset="0"/>
              </a:rPr>
              <a:t> countries</a:t>
            </a:r>
          </a:p>
          <a:p>
            <a:pPr algn="l"/>
            <a:r>
              <a:rPr lang="fr-BE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33</a:t>
            </a:r>
            <a:r>
              <a:rPr lang="fr-BE" b="1">
                <a:solidFill>
                  <a:schemeClr val="accent2"/>
                </a:solidFill>
                <a:latin typeface="Arial" charset="0"/>
              </a:rPr>
              <a:t> federations</a:t>
            </a:r>
          </a:p>
          <a:p>
            <a:pPr algn="l"/>
            <a:endParaRPr lang="fr-BE" b="1">
              <a:solidFill>
                <a:schemeClr val="accent2"/>
              </a:solidFill>
              <a:latin typeface="Arial" charset="0"/>
            </a:endParaRPr>
          </a:p>
          <a:p>
            <a:pPr algn="l"/>
            <a:r>
              <a:rPr lang="fr-BE" b="1">
                <a:latin typeface="Arial" charset="0"/>
              </a:rPr>
              <a:t>enterprises of</a:t>
            </a:r>
          </a:p>
          <a:p>
            <a:pPr algn="l">
              <a:buFontTx/>
              <a:buChar char="-"/>
            </a:pPr>
            <a:r>
              <a:rPr lang="fr-BE" b="1">
                <a:latin typeface="Arial" charset="0"/>
              </a:rPr>
              <a:t> all sizes</a:t>
            </a:r>
          </a:p>
          <a:p>
            <a:pPr algn="l">
              <a:buFontTx/>
              <a:buChar char="-"/>
            </a:pPr>
            <a:r>
              <a:rPr lang="fr-BE" b="1">
                <a:latin typeface="Arial" charset="0"/>
              </a:rPr>
              <a:t> all kinds of</a:t>
            </a:r>
            <a:br>
              <a:rPr lang="fr-BE" b="1">
                <a:latin typeface="Arial" charset="0"/>
              </a:rPr>
            </a:br>
            <a:r>
              <a:rPr lang="fr-BE" b="1">
                <a:latin typeface="Arial" charset="0"/>
              </a:rPr>
              <a:t>  building and</a:t>
            </a:r>
            <a:br>
              <a:rPr lang="fr-BE" b="1">
                <a:latin typeface="Arial" charset="0"/>
              </a:rPr>
            </a:br>
            <a:r>
              <a:rPr lang="fr-BE" b="1">
                <a:latin typeface="Arial" charset="0"/>
              </a:rPr>
              <a:t>  civil engineering</a:t>
            </a:r>
            <a:br>
              <a:rPr lang="fr-BE" b="1">
                <a:latin typeface="Arial" charset="0"/>
              </a:rPr>
            </a:br>
            <a:r>
              <a:rPr lang="fr-BE" b="1">
                <a:latin typeface="Arial" charset="0"/>
              </a:rPr>
              <a:t>  activities</a:t>
            </a:r>
            <a:endParaRPr lang="tr-TR" b="1">
              <a:latin typeface="Arial" charset="0"/>
            </a:endParaRPr>
          </a:p>
        </p:txBody>
      </p:sp>
      <p:grpSp>
        <p:nvGrpSpPr>
          <p:cNvPr id="394362" name="Group 122"/>
          <p:cNvGrpSpPr>
            <a:grpSpLocks/>
          </p:cNvGrpSpPr>
          <p:nvPr/>
        </p:nvGrpSpPr>
        <p:grpSpPr bwMode="auto">
          <a:xfrm>
            <a:off x="7332663" y="4895850"/>
            <a:ext cx="757237" cy="1649413"/>
            <a:chOff x="4603" y="3084"/>
            <a:chExt cx="477" cy="1039"/>
          </a:xfrm>
        </p:grpSpPr>
        <p:sp>
          <p:nvSpPr>
            <p:cNvPr id="394363" name="Freeform 123"/>
            <p:cNvSpPr>
              <a:spLocks/>
            </p:cNvSpPr>
            <p:nvPr/>
          </p:nvSpPr>
          <p:spPr bwMode="auto">
            <a:xfrm>
              <a:off x="4816" y="3084"/>
              <a:ext cx="83" cy="37"/>
            </a:xfrm>
            <a:custGeom>
              <a:avLst/>
              <a:gdLst>
                <a:gd name="T0" fmla="*/ 52 w 83"/>
                <a:gd name="T1" fmla="*/ 6 h 37"/>
                <a:gd name="T2" fmla="*/ 26 w 83"/>
                <a:gd name="T3" fmla="*/ 0 h 37"/>
                <a:gd name="T4" fmla="*/ 0 w 83"/>
                <a:gd name="T5" fmla="*/ 9 h 37"/>
                <a:gd name="T6" fmla="*/ 20 w 83"/>
                <a:gd name="T7" fmla="*/ 37 h 37"/>
                <a:gd name="T8" fmla="*/ 83 w 83"/>
                <a:gd name="T9" fmla="*/ 14 h 37"/>
                <a:gd name="T10" fmla="*/ 71 w 83"/>
                <a:gd name="T11" fmla="*/ 10 h 37"/>
                <a:gd name="T12" fmla="*/ 52 w 83"/>
                <a:gd name="T13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37">
                  <a:moveTo>
                    <a:pt x="52" y="6"/>
                  </a:moveTo>
                  <a:lnTo>
                    <a:pt x="26" y="0"/>
                  </a:lnTo>
                  <a:lnTo>
                    <a:pt x="0" y="9"/>
                  </a:lnTo>
                  <a:lnTo>
                    <a:pt x="20" y="37"/>
                  </a:lnTo>
                  <a:lnTo>
                    <a:pt x="83" y="14"/>
                  </a:lnTo>
                  <a:lnTo>
                    <a:pt x="71" y="1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pic>
          <p:nvPicPr>
            <p:cNvPr id="394364" name="Picture 1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3941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365" name="Rectangle 125"/>
            <p:cNvSpPr>
              <a:spLocks noChangeArrowheads="1"/>
            </p:cNvSpPr>
            <p:nvPr/>
          </p:nvSpPr>
          <p:spPr bwMode="auto">
            <a:xfrm>
              <a:off x="4603" y="3800"/>
              <a:ext cx="4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CYPRUS</a:t>
              </a:r>
            </a:p>
          </p:txBody>
        </p:sp>
        <p:sp>
          <p:nvSpPr>
            <p:cNvPr id="394366" name="Line 126"/>
            <p:cNvSpPr>
              <a:spLocks noChangeShapeType="1"/>
            </p:cNvSpPr>
            <p:nvPr/>
          </p:nvSpPr>
          <p:spPr bwMode="auto">
            <a:xfrm>
              <a:off x="4848" y="3120"/>
              <a:ext cx="0" cy="69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367" name="Group 127"/>
          <p:cNvGrpSpPr>
            <a:grpSpLocks/>
          </p:cNvGrpSpPr>
          <p:nvPr/>
        </p:nvGrpSpPr>
        <p:grpSpPr bwMode="auto">
          <a:xfrm>
            <a:off x="3924300" y="1498600"/>
            <a:ext cx="1422400" cy="1744663"/>
            <a:chOff x="2456" y="944"/>
            <a:chExt cx="896" cy="1099"/>
          </a:xfrm>
        </p:grpSpPr>
        <p:sp>
          <p:nvSpPr>
            <p:cNvPr id="394368" name="Freeform 128"/>
            <p:cNvSpPr>
              <a:spLocks/>
            </p:cNvSpPr>
            <p:nvPr/>
          </p:nvSpPr>
          <p:spPr bwMode="auto">
            <a:xfrm>
              <a:off x="3159" y="1871"/>
              <a:ext cx="193" cy="172"/>
            </a:xfrm>
            <a:custGeom>
              <a:avLst/>
              <a:gdLst>
                <a:gd name="T0" fmla="*/ 134 w 178"/>
                <a:gd name="T1" fmla="*/ 91 h 158"/>
                <a:gd name="T2" fmla="*/ 172 w 178"/>
                <a:gd name="T3" fmla="*/ 70 h 158"/>
                <a:gd name="T4" fmla="*/ 159 w 178"/>
                <a:gd name="T5" fmla="*/ 45 h 158"/>
                <a:gd name="T6" fmla="*/ 178 w 178"/>
                <a:gd name="T7" fmla="*/ 10 h 158"/>
                <a:gd name="T8" fmla="*/ 120 w 178"/>
                <a:gd name="T9" fmla="*/ 0 h 158"/>
                <a:gd name="T10" fmla="*/ 59 w 178"/>
                <a:gd name="T11" fmla="*/ 38 h 158"/>
                <a:gd name="T12" fmla="*/ 16 w 178"/>
                <a:gd name="T13" fmla="*/ 100 h 158"/>
                <a:gd name="T14" fmla="*/ 0 w 178"/>
                <a:gd name="T15" fmla="*/ 121 h 158"/>
                <a:gd name="T16" fmla="*/ 42 w 178"/>
                <a:gd name="T17" fmla="*/ 121 h 158"/>
                <a:gd name="T18" fmla="*/ 103 w 178"/>
                <a:gd name="T19" fmla="*/ 125 h 158"/>
                <a:gd name="T20" fmla="*/ 112 w 178"/>
                <a:gd name="T21" fmla="*/ 146 h 158"/>
                <a:gd name="T22" fmla="*/ 127 w 178"/>
                <a:gd name="T23" fmla="*/ 158 h 158"/>
                <a:gd name="T24" fmla="*/ 134 w 178"/>
                <a:gd name="T25" fmla="*/ 9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158">
                  <a:moveTo>
                    <a:pt x="134" y="91"/>
                  </a:moveTo>
                  <a:lnTo>
                    <a:pt x="172" y="70"/>
                  </a:lnTo>
                  <a:lnTo>
                    <a:pt x="159" y="45"/>
                  </a:lnTo>
                  <a:lnTo>
                    <a:pt x="178" y="10"/>
                  </a:lnTo>
                  <a:lnTo>
                    <a:pt x="120" y="0"/>
                  </a:lnTo>
                  <a:lnTo>
                    <a:pt x="59" y="38"/>
                  </a:lnTo>
                  <a:lnTo>
                    <a:pt x="16" y="100"/>
                  </a:lnTo>
                  <a:lnTo>
                    <a:pt x="0" y="121"/>
                  </a:lnTo>
                  <a:lnTo>
                    <a:pt x="42" y="121"/>
                  </a:lnTo>
                  <a:lnTo>
                    <a:pt x="103" y="125"/>
                  </a:lnTo>
                  <a:lnTo>
                    <a:pt x="112" y="146"/>
                  </a:lnTo>
                  <a:lnTo>
                    <a:pt x="127" y="158"/>
                  </a:lnTo>
                  <a:lnTo>
                    <a:pt x="134" y="91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69" name="Text Box 129"/>
            <p:cNvSpPr txBox="1">
              <a:spLocks noChangeArrowheads="1"/>
            </p:cNvSpPr>
            <p:nvPr/>
          </p:nvSpPr>
          <p:spPr bwMode="auto">
            <a:xfrm>
              <a:off x="2456" y="1120"/>
              <a:ext cx="81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BE" sz="1000" b="1">
                  <a:solidFill>
                    <a:schemeClr val="bg2"/>
                  </a:solidFill>
                  <a:latin typeface="Verdana" charset="0"/>
                </a:rPr>
                <a:t>NETHERLANDS</a:t>
              </a:r>
              <a:r>
                <a:rPr lang="tr-TR" sz="1000" b="1">
                  <a:latin typeface="Verdana" charset="0"/>
                </a:rPr>
                <a:t> </a:t>
              </a:r>
            </a:p>
          </p:txBody>
        </p:sp>
        <p:sp>
          <p:nvSpPr>
            <p:cNvPr id="394370" name="Freeform 130"/>
            <p:cNvSpPr>
              <a:spLocks/>
            </p:cNvSpPr>
            <p:nvPr/>
          </p:nvSpPr>
          <p:spPr bwMode="auto">
            <a:xfrm>
              <a:off x="2880" y="1248"/>
              <a:ext cx="365" cy="714"/>
            </a:xfrm>
            <a:custGeom>
              <a:avLst/>
              <a:gdLst>
                <a:gd name="T0" fmla="*/ 0 w 960"/>
                <a:gd name="T1" fmla="*/ 0 h 576"/>
                <a:gd name="T2" fmla="*/ 0 w 960"/>
                <a:gd name="T3" fmla="*/ 240 h 576"/>
                <a:gd name="T4" fmla="*/ 960 w 960"/>
                <a:gd name="T5" fmla="*/ 240 h 576"/>
                <a:gd name="T6" fmla="*/ 960 w 960"/>
                <a:gd name="T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576">
                  <a:moveTo>
                    <a:pt x="0" y="0"/>
                  </a:moveTo>
                  <a:lnTo>
                    <a:pt x="0" y="240"/>
                  </a:lnTo>
                  <a:lnTo>
                    <a:pt x="960" y="240"/>
                  </a:lnTo>
                  <a:lnTo>
                    <a:pt x="960" y="576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394371" name="Picture 13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2" y="944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94372" name="Group 132"/>
          <p:cNvGrpSpPr>
            <a:grpSpLocks/>
          </p:cNvGrpSpPr>
          <p:nvPr/>
        </p:nvGrpSpPr>
        <p:grpSpPr bwMode="auto">
          <a:xfrm>
            <a:off x="2578100" y="2581275"/>
            <a:ext cx="1682750" cy="582613"/>
            <a:chOff x="1608" y="1626"/>
            <a:chExt cx="1060" cy="367"/>
          </a:xfrm>
        </p:grpSpPr>
        <p:sp>
          <p:nvSpPr>
            <p:cNvPr id="394373" name="Freeform 133"/>
            <p:cNvSpPr>
              <a:spLocks/>
            </p:cNvSpPr>
            <p:nvPr/>
          </p:nvSpPr>
          <p:spPr bwMode="auto">
            <a:xfrm>
              <a:off x="2456" y="1752"/>
              <a:ext cx="212" cy="241"/>
            </a:xfrm>
            <a:custGeom>
              <a:avLst/>
              <a:gdLst>
                <a:gd name="T0" fmla="*/ 195 w 195"/>
                <a:gd name="T1" fmla="*/ 162 h 221"/>
                <a:gd name="T2" fmla="*/ 195 w 195"/>
                <a:gd name="T3" fmla="*/ 116 h 221"/>
                <a:gd name="T4" fmla="*/ 195 w 195"/>
                <a:gd name="T5" fmla="*/ 70 h 221"/>
                <a:gd name="T6" fmla="*/ 167 w 195"/>
                <a:gd name="T7" fmla="*/ 55 h 221"/>
                <a:gd name="T8" fmla="*/ 155 w 195"/>
                <a:gd name="T9" fmla="*/ 61 h 221"/>
                <a:gd name="T10" fmla="*/ 117 w 195"/>
                <a:gd name="T11" fmla="*/ 55 h 221"/>
                <a:gd name="T12" fmla="*/ 152 w 195"/>
                <a:gd name="T13" fmla="*/ 12 h 221"/>
                <a:gd name="T14" fmla="*/ 158 w 195"/>
                <a:gd name="T15" fmla="*/ 0 h 221"/>
                <a:gd name="T16" fmla="*/ 140 w 195"/>
                <a:gd name="T17" fmla="*/ 9 h 221"/>
                <a:gd name="T18" fmla="*/ 122 w 195"/>
                <a:gd name="T19" fmla="*/ 8 h 221"/>
                <a:gd name="T20" fmla="*/ 86 w 195"/>
                <a:gd name="T21" fmla="*/ 30 h 221"/>
                <a:gd name="T22" fmla="*/ 101 w 195"/>
                <a:gd name="T23" fmla="*/ 39 h 221"/>
                <a:gd name="T24" fmla="*/ 86 w 195"/>
                <a:gd name="T25" fmla="*/ 56 h 221"/>
                <a:gd name="T26" fmla="*/ 27 w 195"/>
                <a:gd name="T27" fmla="*/ 63 h 221"/>
                <a:gd name="T28" fmla="*/ 33 w 195"/>
                <a:gd name="T29" fmla="*/ 81 h 221"/>
                <a:gd name="T30" fmla="*/ 11 w 195"/>
                <a:gd name="T31" fmla="*/ 102 h 221"/>
                <a:gd name="T32" fmla="*/ 65 w 195"/>
                <a:gd name="T33" fmla="*/ 119 h 221"/>
                <a:gd name="T34" fmla="*/ 26 w 195"/>
                <a:gd name="T35" fmla="*/ 159 h 221"/>
                <a:gd name="T36" fmla="*/ 66 w 195"/>
                <a:gd name="T37" fmla="*/ 149 h 221"/>
                <a:gd name="T38" fmla="*/ 23 w 195"/>
                <a:gd name="T39" fmla="*/ 171 h 221"/>
                <a:gd name="T40" fmla="*/ 0 w 195"/>
                <a:gd name="T41" fmla="*/ 181 h 221"/>
                <a:gd name="T42" fmla="*/ 15 w 195"/>
                <a:gd name="T43" fmla="*/ 186 h 221"/>
                <a:gd name="T44" fmla="*/ 0 w 195"/>
                <a:gd name="T45" fmla="*/ 198 h 221"/>
                <a:gd name="T46" fmla="*/ 22 w 195"/>
                <a:gd name="T47" fmla="*/ 206 h 221"/>
                <a:gd name="T48" fmla="*/ 14 w 195"/>
                <a:gd name="T49" fmla="*/ 214 h 221"/>
                <a:gd name="T50" fmla="*/ 33 w 195"/>
                <a:gd name="T51" fmla="*/ 214 h 221"/>
                <a:gd name="T52" fmla="*/ 29 w 195"/>
                <a:gd name="T53" fmla="*/ 221 h 221"/>
                <a:gd name="T54" fmla="*/ 82 w 195"/>
                <a:gd name="T55" fmla="*/ 215 h 221"/>
                <a:gd name="T56" fmla="*/ 128 w 195"/>
                <a:gd name="T57" fmla="*/ 192 h 221"/>
                <a:gd name="T58" fmla="*/ 175 w 195"/>
                <a:gd name="T59" fmla="*/ 185 h 221"/>
                <a:gd name="T60" fmla="*/ 195 w 195"/>
                <a:gd name="T61" fmla="*/ 16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5" h="221">
                  <a:moveTo>
                    <a:pt x="195" y="162"/>
                  </a:moveTo>
                  <a:lnTo>
                    <a:pt x="195" y="116"/>
                  </a:lnTo>
                  <a:lnTo>
                    <a:pt x="195" y="70"/>
                  </a:lnTo>
                  <a:lnTo>
                    <a:pt x="167" y="55"/>
                  </a:lnTo>
                  <a:lnTo>
                    <a:pt x="155" y="61"/>
                  </a:lnTo>
                  <a:lnTo>
                    <a:pt x="117" y="55"/>
                  </a:lnTo>
                  <a:lnTo>
                    <a:pt x="152" y="12"/>
                  </a:lnTo>
                  <a:lnTo>
                    <a:pt x="158" y="0"/>
                  </a:lnTo>
                  <a:lnTo>
                    <a:pt x="140" y="9"/>
                  </a:lnTo>
                  <a:lnTo>
                    <a:pt x="122" y="8"/>
                  </a:lnTo>
                  <a:lnTo>
                    <a:pt x="86" y="30"/>
                  </a:lnTo>
                  <a:lnTo>
                    <a:pt x="101" y="39"/>
                  </a:lnTo>
                  <a:lnTo>
                    <a:pt x="86" y="56"/>
                  </a:lnTo>
                  <a:lnTo>
                    <a:pt x="27" y="63"/>
                  </a:lnTo>
                  <a:lnTo>
                    <a:pt x="33" y="81"/>
                  </a:lnTo>
                  <a:lnTo>
                    <a:pt x="11" y="102"/>
                  </a:lnTo>
                  <a:lnTo>
                    <a:pt x="65" y="119"/>
                  </a:lnTo>
                  <a:lnTo>
                    <a:pt x="26" y="159"/>
                  </a:lnTo>
                  <a:lnTo>
                    <a:pt x="66" y="149"/>
                  </a:lnTo>
                  <a:lnTo>
                    <a:pt x="23" y="171"/>
                  </a:lnTo>
                  <a:lnTo>
                    <a:pt x="0" y="181"/>
                  </a:lnTo>
                  <a:lnTo>
                    <a:pt x="15" y="186"/>
                  </a:lnTo>
                  <a:lnTo>
                    <a:pt x="0" y="198"/>
                  </a:lnTo>
                  <a:lnTo>
                    <a:pt x="22" y="206"/>
                  </a:lnTo>
                  <a:lnTo>
                    <a:pt x="14" y="214"/>
                  </a:lnTo>
                  <a:lnTo>
                    <a:pt x="33" y="214"/>
                  </a:lnTo>
                  <a:lnTo>
                    <a:pt x="29" y="221"/>
                  </a:lnTo>
                  <a:lnTo>
                    <a:pt x="82" y="215"/>
                  </a:lnTo>
                  <a:lnTo>
                    <a:pt x="128" y="192"/>
                  </a:lnTo>
                  <a:lnTo>
                    <a:pt x="175" y="185"/>
                  </a:lnTo>
                  <a:lnTo>
                    <a:pt x="195" y="162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74" name="Text Box 134"/>
            <p:cNvSpPr txBox="1">
              <a:spLocks noChangeArrowheads="1"/>
            </p:cNvSpPr>
            <p:nvPr/>
          </p:nvSpPr>
          <p:spPr bwMode="auto">
            <a:xfrm>
              <a:off x="1608" y="1811"/>
              <a:ext cx="52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IRELAND</a:t>
              </a:r>
            </a:p>
          </p:txBody>
        </p:sp>
        <p:pic>
          <p:nvPicPr>
            <p:cNvPr id="394375" name="Picture 1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6" y="1626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376" name="Line 136"/>
            <p:cNvSpPr>
              <a:spLocks noChangeShapeType="1"/>
            </p:cNvSpPr>
            <p:nvPr/>
          </p:nvSpPr>
          <p:spPr bwMode="auto">
            <a:xfrm flipH="1">
              <a:off x="2160" y="1872"/>
              <a:ext cx="43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377" name="Group 137"/>
          <p:cNvGrpSpPr>
            <a:grpSpLocks/>
          </p:cNvGrpSpPr>
          <p:nvPr/>
        </p:nvGrpSpPr>
        <p:grpSpPr bwMode="auto">
          <a:xfrm>
            <a:off x="2984500" y="1739900"/>
            <a:ext cx="1920875" cy="1571625"/>
            <a:chOff x="1864" y="1096"/>
            <a:chExt cx="1210" cy="990"/>
          </a:xfrm>
        </p:grpSpPr>
        <p:grpSp>
          <p:nvGrpSpPr>
            <p:cNvPr id="394378" name="Group 138"/>
            <p:cNvGrpSpPr>
              <a:grpSpLocks/>
            </p:cNvGrpSpPr>
            <p:nvPr/>
          </p:nvGrpSpPr>
          <p:grpSpPr bwMode="auto">
            <a:xfrm>
              <a:off x="2583" y="1541"/>
              <a:ext cx="491" cy="545"/>
              <a:chOff x="2583" y="1530"/>
              <a:chExt cx="491" cy="545"/>
            </a:xfrm>
          </p:grpSpPr>
          <p:sp>
            <p:nvSpPr>
              <p:cNvPr id="394379" name="Freeform 139"/>
              <p:cNvSpPr>
                <a:spLocks/>
              </p:cNvSpPr>
              <p:nvPr/>
            </p:nvSpPr>
            <p:spPr bwMode="auto">
              <a:xfrm>
                <a:off x="2690" y="1530"/>
                <a:ext cx="384" cy="545"/>
              </a:xfrm>
              <a:custGeom>
                <a:avLst/>
                <a:gdLst>
                  <a:gd name="T0" fmla="*/ 30 w 353"/>
                  <a:gd name="T1" fmla="*/ 151 h 501"/>
                  <a:gd name="T2" fmla="*/ 55 w 353"/>
                  <a:gd name="T3" fmla="*/ 155 h 501"/>
                  <a:gd name="T4" fmla="*/ 40 w 353"/>
                  <a:gd name="T5" fmla="*/ 201 h 501"/>
                  <a:gd name="T6" fmla="*/ 69 w 353"/>
                  <a:gd name="T7" fmla="*/ 221 h 501"/>
                  <a:gd name="T8" fmla="*/ 106 w 353"/>
                  <a:gd name="T9" fmla="*/ 230 h 501"/>
                  <a:gd name="T10" fmla="*/ 132 w 353"/>
                  <a:gd name="T11" fmla="*/ 306 h 501"/>
                  <a:gd name="T12" fmla="*/ 55 w 353"/>
                  <a:gd name="T13" fmla="*/ 333 h 501"/>
                  <a:gd name="T14" fmla="*/ 80 w 353"/>
                  <a:gd name="T15" fmla="*/ 355 h 501"/>
                  <a:gd name="T16" fmla="*/ 30 w 353"/>
                  <a:gd name="T17" fmla="*/ 401 h 501"/>
                  <a:gd name="T18" fmla="*/ 98 w 353"/>
                  <a:gd name="T19" fmla="*/ 420 h 501"/>
                  <a:gd name="T20" fmla="*/ 132 w 353"/>
                  <a:gd name="T21" fmla="*/ 423 h 501"/>
                  <a:gd name="T22" fmla="*/ 46 w 353"/>
                  <a:gd name="T23" fmla="*/ 466 h 501"/>
                  <a:gd name="T24" fmla="*/ 16 w 353"/>
                  <a:gd name="T25" fmla="*/ 501 h 501"/>
                  <a:gd name="T26" fmla="*/ 86 w 353"/>
                  <a:gd name="T27" fmla="*/ 491 h 501"/>
                  <a:gd name="T28" fmla="*/ 146 w 353"/>
                  <a:gd name="T29" fmla="*/ 468 h 501"/>
                  <a:gd name="T30" fmla="*/ 282 w 353"/>
                  <a:gd name="T31" fmla="*/ 463 h 501"/>
                  <a:gd name="T32" fmla="*/ 297 w 353"/>
                  <a:gd name="T33" fmla="*/ 418 h 501"/>
                  <a:gd name="T34" fmla="*/ 353 w 353"/>
                  <a:gd name="T35" fmla="*/ 359 h 501"/>
                  <a:gd name="T36" fmla="*/ 281 w 353"/>
                  <a:gd name="T37" fmla="*/ 340 h 501"/>
                  <a:gd name="T38" fmla="*/ 248 w 353"/>
                  <a:gd name="T39" fmla="*/ 287 h 501"/>
                  <a:gd name="T40" fmla="*/ 260 w 353"/>
                  <a:gd name="T41" fmla="*/ 268 h 501"/>
                  <a:gd name="T42" fmla="*/ 175 w 353"/>
                  <a:gd name="T43" fmla="*/ 158 h 501"/>
                  <a:gd name="T44" fmla="*/ 148 w 353"/>
                  <a:gd name="T45" fmla="*/ 139 h 501"/>
                  <a:gd name="T46" fmla="*/ 140 w 353"/>
                  <a:gd name="T47" fmla="*/ 125 h 501"/>
                  <a:gd name="T48" fmla="*/ 98 w 353"/>
                  <a:gd name="T49" fmla="*/ 59 h 501"/>
                  <a:gd name="T50" fmla="*/ 93 w 353"/>
                  <a:gd name="T51" fmla="*/ 46 h 501"/>
                  <a:gd name="T52" fmla="*/ 57 w 353"/>
                  <a:gd name="T53" fmla="*/ 0 h 501"/>
                  <a:gd name="T54" fmla="*/ 38 w 353"/>
                  <a:gd name="T55" fmla="*/ 37 h 501"/>
                  <a:gd name="T56" fmla="*/ 18 w 353"/>
                  <a:gd name="T57" fmla="*/ 62 h 501"/>
                  <a:gd name="T58" fmla="*/ 17 w 353"/>
                  <a:gd name="T59" fmla="*/ 80 h 501"/>
                  <a:gd name="T60" fmla="*/ 6 w 353"/>
                  <a:gd name="T61" fmla="*/ 112 h 501"/>
                  <a:gd name="T62" fmla="*/ 31 w 353"/>
                  <a:gd name="T63" fmla="*/ 110 h 501"/>
                  <a:gd name="T64" fmla="*/ 3 w 353"/>
                  <a:gd name="T65" fmla="*/ 192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3" h="501">
                    <a:moveTo>
                      <a:pt x="3" y="192"/>
                    </a:moveTo>
                    <a:lnTo>
                      <a:pt x="30" y="151"/>
                    </a:lnTo>
                    <a:lnTo>
                      <a:pt x="45" y="151"/>
                    </a:lnTo>
                    <a:lnTo>
                      <a:pt x="55" y="155"/>
                    </a:lnTo>
                    <a:lnTo>
                      <a:pt x="50" y="171"/>
                    </a:lnTo>
                    <a:lnTo>
                      <a:pt x="40" y="201"/>
                    </a:lnTo>
                    <a:lnTo>
                      <a:pt x="46" y="227"/>
                    </a:lnTo>
                    <a:lnTo>
                      <a:pt x="69" y="221"/>
                    </a:lnTo>
                    <a:lnTo>
                      <a:pt x="121" y="211"/>
                    </a:lnTo>
                    <a:lnTo>
                      <a:pt x="106" y="230"/>
                    </a:lnTo>
                    <a:lnTo>
                      <a:pt x="130" y="256"/>
                    </a:lnTo>
                    <a:lnTo>
                      <a:pt x="132" y="306"/>
                    </a:lnTo>
                    <a:lnTo>
                      <a:pt x="117" y="308"/>
                    </a:lnTo>
                    <a:lnTo>
                      <a:pt x="55" y="333"/>
                    </a:lnTo>
                    <a:lnTo>
                      <a:pt x="65" y="334"/>
                    </a:lnTo>
                    <a:lnTo>
                      <a:pt x="80" y="355"/>
                    </a:lnTo>
                    <a:lnTo>
                      <a:pt x="35" y="386"/>
                    </a:lnTo>
                    <a:lnTo>
                      <a:pt x="30" y="401"/>
                    </a:lnTo>
                    <a:lnTo>
                      <a:pt x="78" y="408"/>
                    </a:lnTo>
                    <a:lnTo>
                      <a:pt x="98" y="420"/>
                    </a:lnTo>
                    <a:lnTo>
                      <a:pt x="153" y="404"/>
                    </a:lnTo>
                    <a:lnTo>
                      <a:pt x="132" y="423"/>
                    </a:lnTo>
                    <a:lnTo>
                      <a:pt x="92" y="433"/>
                    </a:lnTo>
                    <a:lnTo>
                      <a:pt x="46" y="466"/>
                    </a:lnTo>
                    <a:lnTo>
                      <a:pt x="0" y="498"/>
                    </a:lnTo>
                    <a:lnTo>
                      <a:pt x="16" y="501"/>
                    </a:lnTo>
                    <a:lnTo>
                      <a:pt x="27" y="499"/>
                    </a:lnTo>
                    <a:lnTo>
                      <a:pt x="86" y="491"/>
                    </a:lnTo>
                    <a:lnTo>
                      <a:pt x="103" y="476"/>
                    </a:lnTo>
                    <a:lnTo>
                      <a:pt x="146" y="468"/>
                    </a:lnTo>
                    <a:lnTo>
                      <a:pt x="201" y="461"/>
                    </a:lnTo>
                    <a:lnTo>
                      <a:pt x="282" y="463"/>
                    </a:lnTo>
                    <a:lnTo>
                      <a:pt x="336" y="429"/>
                    </a:lnTo>
                    <a:lnTo>
                      <a:pt x="297" y="418"/>
                    </a:lnTo>
                    <a:lnTo>
                      <a:pt x="311" y="402"/>
                    </a:lnTo>
                    <a:lnTo>
                      <a:pt x="353" y="359"/>
                    </a:lnTo>
                    <a:lnTo>
                      <a:pt x="337" y="336"/>
                    </a:lnTo>
                    <a:lnTo>
                      <a:pt x="281" y="340"/>
                    </a:lnTo>
                    <a:lnTo>
                      <a:pt x="285" y="323"/>
                    </a:lnTo>
                    <a:lnTo>
                      <a:pt x="248" y="287"/>
                    </a:lnTo>
                    <a:lnTo>
                      <a:pt x="265" y="291"/>
                    </a:lnTo>
                    <a:lnTo>
                      <a:pt x="260" y="268"/>
                    </a:lnTo>
                    <a:lnTo>
                      <a:pt x="225" y="234"/>
                    </a:lnTo>
                    <a:lnTo>
                      <a:pt x="175" y="158"/>
                    </a:lnTo>
                    <a:lnTo>
                      <a:pt x="110" y="151"/>
                    </a:lnTo>
                    <a:lnTo>
                      <a:pt x="148" y="139"/>
                    </a:lnTo>
                    <a:lnTo>
                      <a:pt x="125" y="129"/>
                    </a:lnTo>
                    <a:lnTo>
                      <a:pt x="140" y="125"/>
                    </a:lnTo>
                    <a:lnTo>
                      <a:pt x="189" y="60"/>
                    </a:lnTo>
                    <a:lnTo>
                      <a:pt x="98" y="59"/>
                    </a:lnTo>
                    <a:lnTo>
                      <a:pt x="80" y="54"/>
                    </a:lnTo>
                    <a:lnTo>
                      <a:pt x="93" y="46"/>
                    </a:lnTo>
                    <a:lnTo>
                      <a:pt x="131" y="6"/>
                    </a:lnTo>
                    <a:lnTo>
                      <a:pt x="57" y="0"/>
                    </a:lnTo>
                    <a:lnTo>
                      <a:pt x="42" y="19"/>
                    </a:lnTo>
                    <a:lnTo>
                      <a:pt x="38" y="37"/>
                    </a:lnTo>
                    <a:lnTo>
                      <a:pt x="21" y="43"/>
                    </a:lnTo>
                    <a:lnTo>
                      <a:pt x="18" y="62"/>
                    </a:lnTo>
                    <a:lnTo>
                      <a:pt x="18" y="69"/>
                    </a:lnTo>
                    <a:lnTo>
                      <a:pt x="17" y="80"/>
                    </a:lnTo>
                    <a:lnTo>
                      <a:pt x="1" y="106"/>
                    </a:lnTo>
                    <a:lnTo>
                      <a:pt x="6" y="112"/>
                    </a:lnTo>
                    <a:lnTo>
                      <a:pt x="0" y="117"/>
                    </a:lnTo>
                    <a:lnTo>
                      <a:pt x="31" y="110"/>
                    </a:lnTo>
                    <a:lnTo>
                      <a:pt x="30" y="114"/>
                    </a:lnTo>
                    <a:lnTo>
                      <a:pt x="3" y="192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380" name="Freeform 140"/>
              <p:cNvSpPr>
                <a:spLocks/>
              </p:cNvSpPr>
              <p:nvPr/>
            </p:nvSpPr>
            <p:spPr bwMode="auto">
              <a:xfrm>
                <a:off x="2583" y="1742"/>
                <a:ext cx="118" cy="74"/>
              </a:xfrm>
              <a:custGeom>
                <a:avLst/>
                <a:gdLst>
                  <a:gd name="T0" fmla="*/ 108 w 108"/>
                  <a:gd name="T1" fmla="*/ 48 h 68"/>
                  <a:gd name="T2" fmla="*/ 103 w 108"/>
                  <a:gd name="T3" fmla="*/ 32 h 68"/>
                  <a:gd name="T4" fmla="*/ 73 w 108"/>
                  <a:gd name="T5" fmla="*/ 0 h 68"/>
                  <a:gd name="T6" fmla="*/ 35 w 108"/>
                  <a:gd name="T7" fmla="*/ 10 h 68"/>
                  <a:gd name="T8" fmla="*/ 0 w 108"/>
                  <a:gd name="T9" fmla="*/ 53 h 68"/>
                  <a:gd name="T10" fmla="*/ 38 w 108"/>
                  <a:gd name="T11" fmla="*/ 59 h 68"/>
                  <a:gd name="T12" fmla="*/ 50 w 108"/>
                  <a:gd name="T13" fmla="*/ 53 h 68"/>
                  <a:gd name="T14" fmla="*/ 78 w 108"/>
                  <a:gd name="T15" fmla="*/ 68 h 68"/>
                  <a:gd name="T16" fmla="*/ 108 w 108"/>
                  <a:gd name="T17" fmla="*/ 4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68">
                    <a:moveTo>
                      <a:pt x="108" y="48"/>
                    </a:moveTo>
                    <a:lnTo>
                      <a:pt x="103" y="32"/>
                    </a:lnTo>
                    <a:lnTo>
                      <a:pt x="73" y="0"/>
                    </a:lnTo>
                    <a:lnTo>
                      <a:pt x="35" y="10"/>
                    </a:lnTo>
                    <a:lnTo>
                      <a:pt x="0" y="53"/>
                    </a:lnTo>
                    <a:lnTo>
                      <a:pt x="38" y="59"/>
                    </a:lnTo>
                    <a:lnTo>
                      <a:pt x="50" y="53"/>
                    </a:lnTo>
                    <a:lnTo>
                      <a:pt x="78" y="68"/>
                    </a:lnTo>
                    <a:lnTo>
                      <a:pt x="108" y="48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94381" name="Text Box 141"/>
            <p:cNvSpPr txBox="1">
              <a:spLocks noChangeArrowheads="1"/>
            </p:cNvSpPr>
            <p:nvPr/>
          </p:nvSpPr>
          <p:spPr bwMode="auto">
            <a:xfrm>
              <a:off x="1864" y="1271"/>
              <a:ext cx="5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fr-BE" sz="1000" b="1">
                  <a:solidFill>
                    <a:schemeClr val="bg2"/>
                  </a:solidFill>
                  <a:latin typeface="Verdana" charset="0"/>
                </a:rPr>
                <a:t>UNITED</a:t>
              </a:r>
              <a:r>
                <a:rPr lang="fr-BE" sz="1000" b="1">
                  <a:latin typeface="Verdana" charset="0"/>
                </a:rPr>
                <a:t> </a:t>
              </a:r>
              <a:br>
                <a:rPr lang="fr-BE" sz="1000" b="1">
                  <a:latin typeface="Verdana" charset="0"/>
                </a:rPr>
              </a:br>
              <a:r>
                <a:rPr lang="fr-BE" sz="1000" b="1">
                  <a:solidFill>
                    <a:schemeClr val="bg2"/>
                  </a:solidFill>
                  <a:latin typeface="Verdana" charset="0"/>
                </a:rPr>
                <a:t>KINGDOM</a:t>
              </a:r>
              <a:endParaRPr lang="tr-TR" sz="1000" b="1">
                <a:solidFill>
                  <a:schemeClr val="bg2"/>
                </a:solidFill>
                <a:latin typeface="Verdana" charset="0"/>
              </a:endParaRPr>
            </a:p>
          </p:txBody>
        </p:sp>
        <p:pic>
          <p:nvPicPr>
            <p:cNvPr id="394382" name="Picture 14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" y="1096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383" name="Freeform 143"/>
            <p:cNvSpPr>
              <a:spLocks/>
            </p:cNvSpPr>
            <p:nvPr/>
          </p:nvSpPr>
          <p:spPr bwMode="auto">
            <a:xfrm>
              <a:off x="2448" y="1344"/>
              <a:ext cx="336" cy="288"/>
            </a:xfrm>
            <a:custGeom>
              <a:avLst/>
              <a:gdLst>
                <a:gd name="T0" fmla="*/ 0 w 336"/>
                <a:gd name="T1" fmla="*/ 0 h 288"/>
                <a:gd name="T2" fmla="*/ 96 w 336"/>
                <a:gd name="T3" fmla="*/ 0 h 288"/>
                <a:gd name="T4" fmla="*/ 96 w 336"/>
                <a:gd name="T5" fmla="*/ 288 h 288"/>
                <a:gd name="T6" fmla="*/ 336 w 336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" h="288">
                  <a:moveTo>
                    <a:pt x="0" y="0"/>
                  </a:moveTo>
                  <a:lnTo>
                    <a:pt x="96" y="0"/>
                  </a:lnTo>
                  <a:lnTo>
                    <a:pt x="96" y="288"/>
                  </a:lnTo>
                  <a:lnTo>
                    <a:pt x="336" y="288"/>
                  </a:ln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384" name="Group 144"/>
          <p:cNvGrpSpPr>
            <a:grpSpLocks/>
          </p:cNvGrpSpPr>
          <p:nvPr/>
        </p:nvGrpSpPr>
        <p:grpSpPr bwMode="auto">
          <a:xfrm>
            <a:off x="2855913" y="4167188"/>
            <a:ext cx="1357312" cy="1476375"/>
            <a:chOff x="1783" y="2625"/>
            <a:chExt cx="855" cy="930"/>
          </a:xfrm>
        </p:grpSpPr>
        <p:sp>
          <p:nvSpPr>
            <p:cNvPr id="394385" name="Freeform 145"/>
            <p:cNvSpPr>
              <a:spLocks/>
            </p:cNvSpPr>
            <p:nvPr/>
          </p:nvSpPr>
          <p:spPr bwMode="auto">
            <a:xfrm>
              <a:off x="2456" y="2625"/>
              <a:ext cx="182" cy="334"/>
            </a:xfrm>
            <a:custGeom>
              <a:avLst/>
              <a:gdLst>
                <a:gd name="T0" fmla="*/ 75 w 167"/>
                <a:gd name="T1" fmla="*/ 0 h 307"/>
                <a:gd name="T2" fmla="*/ 46 w 167"/>
                <a:gd name="T3" fmla="*/ 3 h 307"/>
                <a:gd name="T4" fmla="*/ 48 w 167"/>
                <a:gd name="T5" fmla="*/ 74 h 307"/>
                <a:gd name="T6" fmla="*/ 29 w 167"/>
                <a:gd name="T7" fmla="*/ 118 h 307"/>
                <a:gd name="T8" fmla="*/ 11 w 167"/>
                <a:gd name="T9" fmla="*/ 162 h 307"/>
                <a:gd name="T10" fmla="*/ 0 w 167"/>
                <a:gd name="T11" fmla="*/ 203 h 307"/>
                <a:gd name="T12" fmla="*/ 26 w 167"/>
                <a:gd name="T13" fmla="*/ 220 h 307"/>
                <a:gd name="T14" fmla="*/ 36 w 167"/>
                <a:gd name="T15" fmla="*/ 222 h 307"/>
                <a:gd name="T16" fmla="*/ 30 w 167"/>
                <a:gd name="T17" fmla="*/ 307 h 307"/>
                <a:gd name="T18" fmla="*/ 104 w 167"/>
                <a:gd name="T19" fmla="*/ 299 h 307"/>
                <a:gd name="T20" fmla="*/ 102 w 167"/>
                <a:gd name="T21" fmla="*/ 282 h 307"/>
                <a:gd name="T22" fmla="*/ 121 w 167"/>
                <a:gd name="T23" fmla="*/ 245 h 307"/>
                <a:gd name="T24" fmla="*/ 117 w 167"/>
                <a:gd name="T25" fmla="*/ 231 h 307"/>
                <a:gd name="T26" fmla="*/ 124 w 167"/>
                <a:gd name="T27" fmla="*/ 197 h 307"/>
                <a:gd name="T28" fmla="*/ 103 w 167"/>
                <a:gd name="T29" fmla="*/ 148 h 307"/>
                <a:gd name="T30" fmla="*/ 120 w 167"/>
                <a:gd name="T31" fmla="*/ 145 h 307"/>
                <a:gd name="T32" fmla="*/ 140 w 167"/>
                <a:gd name="T33" fmla="*/ 70 h 307"/>
                <a:gd name="T34" fmla="*/ 167 w 167"/>
                <a:gd name="T35" fmla="*/ 38 h 307"/>
                <a:gd name="T36" fmla="*/ 158 w 167"/>
                <a:gd name="T37" fmla="*/ 9 h 307"/>
                <a:gd name="T38" fmla="*/ 92 w 167"/>
                <a:gd name="T39" fmla="*/ 6 h 307"/>
                <a:gd name="T40" fmla="*/ 75 w 167"/>
                <a:gd name="T4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" h="307">
                  <a:moveTo>
                    <a:pt x="75" y="0"/>
                  </a:moveTo>
                  <a:lnTo>
                    <a:pt x="46" y="3"/>
                  </a:lnTo>
                  <a:lnTo>
                    <a:pt x="48" y="74"/>
                  </a:lnTo>
                  <a:lnTo>
                    <a:pt x="29" y="118"/>
                  </a:lnTo>
                  <a:lnTo>
                    <a:pt x="11" y="162"/>
                  </a:lnTo>
                  <a:lnTo>
                    <a:pt x="0" y="203"/>
                  </a:lnTo>
                  <a:lnTo>
                    <a:pt x="26" y="220"/>
                  </a:lnTo>
                  <a:lnTo>
                    <a:pt x="36" y="222"/>
                  </a:lnTo>
                  <a:lnTo>
                    <a:pt x="30" y="307"/>
                  </a:lnTo>
                  <a:lnTo>
                    <a:pt x="104" y="299"/>
                  </a:lnTo>
                  <a:lnTo>
                    <a:pt x="102" y="282"/>
                  </a:lnTo>
                  <a:lnTo>
                    <a:pt x="121" y="245"/>
                  </a:lnTo>
                  <a:lnTo>
                    <a:pt x="117" y="231"/>
                  </a:lnTo>
                  <a:lnTo>
                    <a:pt x="124" y="197"/>
                  </a:lnTo>
                  <a:lnTo>
                    <a:pt x="103" y="148"/>
                  </a:lnTo>
                  <a:lnTo>
                    <a:pt x="120" y="145"/>
                  </a:lnTo>
                  <a:lnTo>
                    <a:pt x="140" y="70"/>
                  </a:lnTo>
                  <a:lnTo>
                    <a:pt x="167" y="38"/>
                  </a:lnTo>
                  <a:lnTo>
                    <a:pt x="158" y="9"/>
                  </a:lnTo>
                  <a:lnTo>
                    <a:pt x="92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386" name="Text Box 146"/>
            <p:cNvSpPr txBox="1">
              <a:spLocks noChangeArrowheads="1"/>
            </p:cNvSpPr>
            <p:nvPr/>
          </p:nvSpPr>
          <p:spPr bwMode="auto">
            <a:xfrm>
              <a:off x="1783" y="3229"/>
              <a:ext cx="6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PORTUGAL</a:t>
              </a:r>
            </a:p>
          </p:txBody>
        </p:sp>
        <p:cxnSp>
          <p:nvCxnSpPr>
            <p:cNvPr id="394387" name="AutoShape 147"/>
            <p:cNvCxnSpPr>
              <a:cxnSpLocks noChangeShapeType="1"/>
              <a:endCxn id="394386" idx="3"/>
            </p:cNvCxnSpPr>
            <p:nvPr/>
          </p:nvCxnSpPr>
          <p:spPr bwMode="auto">
            <a:xfrm rot="5400000">
              <a:off x="2236" y="3006"/>
              <a:ext cx="424" cy="176"/>
            </a:xfrm>
            <a:prstGeom prst="bentConnector2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pic>
          <p:nvPicPr>
            <p:cNvPr id="394388" name="Picture 14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7" y="3373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94389" name="Group 149"/>
          <p:cNvGrpSpPr>
            <a:grpSpLocks/>
          </p:cNvGrpSpPr>
          <p:nvPr/>
        </p:nvGrpSpPr>
        <p:grpSpPr bwMode="auto">
          <a:xfrm>
            <a:off x="5151438" y="254000"/>
            <a:ext cx="1731962" cy="2241550"/>
            <a:chOff x="3229" y="160"/>
            <a:chExt cx="1091" cy="1412"/>
          </a:xfrm>
        </p:grpSpPr>
        <p:sp>
          <p:nvSpPr>
            <p:cNvPr id="394390" name="Freeform 150"/>
            <p:cNvSpPr>
              <a:spLocks/>
            </p:cNvSpPr>
            <p:nvPr/>
          </p:nvSpPr>
          <p:spPr bwMode="auto">
            <a:xfrm>
              <a:off x="3229" y="798"/>
              <a:ext cx="1091" cy="774"/>
            </a:xfrm>
            <a:custGeom>
              <a:avLst/>
              <a:gdLst>
                <a:gd name="T0" fmla="*/ 574 w 1002"/>
                <a:gd name="T1" fmla="*/ 91 h 711"/>
                <a:gd name="T2" fmla="*/ 558 w 1002"/>
                <a:gd name="T3" fmla="*/ 81 h 711"/>
                <a:gd name="T4" fmla="*/ 547 w 1002"/>
                <a:gd name="T5" fmla="*/ 89 h 711"/>
                <a:gd name="T6" fmla="*/ 501 w 1002"/>
                <a:gd name="T7" fmla="*/ 88 h 711"/>
                <a:gd name="T8" fmla="*/ 485 w 1002"/>
                <a:gd name="T9" fmla="*/ 124 h 711"/>
                <a:gd name="T10" fmla="*/ 478 w 1002"/>
                <a:gd name="T11" fmla="*/ 149 h 711"/>
                <a:gd name="T12" fmla="*/ 435 w 1002"/>
                <a:gd name="T13" fmla="*/ 161 h 711"/>
                <a:gd name="T14" fmla="*/ 409 w 1002"/>
                <a:gd name="T15" fmla="*/ 159 h 711"/>
                <a:gd name="T16" fmla="*/ 404 w 1002"/>
                <a:gd name="T17" fmla="*/ 182 h 711"/>
                <a:gd name="T18" fmla="*/ 383 w 1002"/>
                <a:gd name="T19" fmla="*/ 192 h 711"/>
                <a:gd name="T20" fmla="*/ 374 w 1002"/>
                <a:gd name="T21" fmla="*/ 213 h 711"/>
                <a:gd name="T22" fmla="*/ 326 w 1002"/>
                <a:gd name="T23" fmla="*/ 240 h 711"/>
                <a:gd name="T24" fmla="*/ 349 w 1002"/>
                <a:gd name="T25" fmla="*/ 257 h 711"/>
                <a:gd name="T26" fmla="*/ 301 w 1002"/>
                <a:gd name="T27" fmla="*/ 297 h 711"/>
                <a:gd name="T28" fmla="*/ 261 w 1002"/>
                <a:gd name="T29" fmla="*/ 328 h 711"/>
                <a:gd name="T30" fmla="*/ 269 w 1002"/>
                <a:gd name="T31" fmla="*/ 345 h 711"/>
                <a:gd name="T32" fmla="*/ 206 w 1002"/>
                <a:gd name="T33" fmla="*/ 379 h 711"/>
                <a:gd name="T34" fmla="*/ 235 w 1002"/>
                <a:gd name="T35" fmla="*/ 386 h 711"/>
                <a:gd name="T36" fmla="*/ 217 w 1002"/>
                <a:gd name="T37" fmla="*/ 409 h 711"/>
                <a:gd name="T38" fmla="*/ 164 w 1002"/>
                <a:gd name="T39" fmla="*/ 410 h 711"/>
                <a:gd name="T40" fmla="*/ 137 w 1002"/>
                <a:gd name="T41" fmla="*/ 440 h 711"/>
                <a:gd name="T42" fmla="*/ 80 w 1002"/>
                <a:gd name="T43" fmla="*/ 434 h 711"/>
                <a:gd name="T44" fmla="*/ 111 w 1002"/>
                <a:gd name="T45" fmla="*/ 448 h 711"/>
                <a:gd name="T46" fmla="*/ 84 w 1002"/>
                <a:gd name="T47" fmla="*/ 475 h 711"/>
                <a:gd name="T48" fmla="*/ 55 w 1002"/>
                <a:gd name="T49" fmla="*/ 476 h 711"/>
                <a:gd name="T50" fmla="*/ 16 w 1002"/>
                <a:gd name="T51" fmla="*/ 486 h 711"/>
                <a:gd name="T52" fmla="*/ 60 w 1002"/>
                <a:gd name="T53" fmla="*/ 500 h 711"/>
                <a:gd name="T54" fmla="*/ 5 w 1002"/>
                <a:gd name="T55" fmla="*/ 525 h 711"/>
                <a:gd name="T56" fmla="*/ 63 w 1002"/>
                <a:gd name="T57" fmla="*/ 531 h 711"/>
                <a:gd name="T58" fmla="*/ 101 w 1002"/>
                <a:gd name="T59" fmla="*/ 540 h 711"/>
                <a:gd name="T60" fmla="*/ 0 w 1002"/>
                <a:gd name="T61" fmla="*/ 548 h 711"/>
                <a:gd name="T62" fmla="*/ 0 w 1002"/>
                <a:gd name="T63" fmla="*/ 562 h 711"/>
                <a:gd name="T64" fmla="*/ 7 w 1002"/>
                <a:gd name="T65" fmla="*/ 590 h 711"/>
                <a:gd name="T66" fmla="*/ 57 w 1002"/>
                <a:gd name="T67" fmla="*/ 578 h 711"/>
                <a:gd name="T68" fmla="*/ 60 w 1002"/>
                <a:gd name="T69" fmla="*/ 581 h 711"/>
                <a:gd name="T70" fmla="*/ 19 w 1002"/>
                <a:gd name="T71" fmla="*/ 624 h 711"/>
                <a:gd name="T72" fmla="*/ 53 w 1002"/>
                <a:gd name="T73" fmla="*/ 630 h 711"/>
                <a:gd name="T74" fmla="*/ 31 w 1002"/>
                <a:gd name="T75" fmla="*/ 661 h 711"/>
                <a:gd name="T76" fmla="*/ 133 w 1002"/>
                <a:gd name="T77" fmla="*/ 711 h 711"/>
                <a:gd name="T78" fmla="*/ 237 w 1002"/>
                <a:gd name="T79" fmla="*/ 621 h 711"/>
                <a:gd name="T80" fmla="*/ 284 w 1002"/>
                <a:gd name="T81" fmla="*/ 660 h 711"/>
                <a:gd name="T82" fmla="*/ 316 w 1002"/>
                <a:gd name="T83" fmla="*/ 543 h 711"/>
                <a:gd name="T84" fmla="*/ 299 w 1002"/>
                <a:gd name="T85" fmla="*/ 451 h 711"/>
                <a:gd name="T86" fmla="*/ 374 w 1002"/>
                <a:gd name="T87" fmla="*/ 369 h 711"/>
                <a:gd name="T88" fmla="*/ 376 w 1002"/>
                <a:gd name="T89" fmla="*/ 262 h 711"/>
                <a:gd name="T90" fmla="*/ 455 w 1002"/>
                <a:gd name="T91" fmla="*/ 167 h 711"/>
                <a:gd name="T92" fmla="*/ 586 w 1002"/>
                <a:gd name="T93" fmla="*/ 135 h 711"/>
                <a:gd name="T94" fmla="*/ 627 w 1002"/>
                <a:gd name="T95" fmla="*/ 90 h 711"/>
                <a:gd name="T96" fmla="*/ 771 w 1002"/>
                <a:gd name="T97" fmla="*/ 126 h 711"/>
                <a:gd name="T98" fmla="*/ 866 w 1002"/>
                <a:gd name="T99" fmla="*/ 53 h 711"/>
                <a:gd name="T100" fmla="*/ 975 w 1002"/>
                <a:gd name="T101" fmla="*/ 81 h 711"/>
                <a:gd name="T102" fmla="*/ 978 w 1002"/>
                <a:gd name="T103" fmla="*/ 63 h 711"/>
                <a:gd name="T104" fmla="*/ 1002 w 1002"/>
                <a:gd name="T105" fmla="*/ 40 h 711"/>
                <a:gd name="T106" fmla="*/ 896 w 1002"/>
                <a:gd name="T107" fmla="*/ 21 h 711"/>
                <a:gd name="T108" fmla="*/ 881 w 1002"/>
                <a:gd name="T109" fmla="*/ 21 h 711"/>
                <a:gd name="T110" fmla="*/ 849 w 1002"/>
                <a:gd name="T111" fmla="*/ 10 h 711"/>
                <a:gd name="T112" fmla="*/ 762 w 1002"/>
                <a:gd name="T113" fmla="*/ 50 h 711"/>
                <a:gd name="T114" fmla="*/ 740 w 1002"/>
                <a:gd name="T115" fmla="*/ 12 h 711"/>
                <a:gd name="T116" fmla="*/ 664 w 1002"/>
                <a:gd name="T117" fmla="*/ 50 h 711"/>
                <a:gd name="T118" fmla="*/ 649 w 1002"/>
                <a:gd name="T119" fmla="*/ 53 h 711"/>
                <a:gd name="T120" fmla="*/ 591 w 1002"/>
                <a:gd name="T121" fmla="*/ 74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2" h="711">
                  <a:moveTo>
                    <a:pt x="591" y="74"/>
                  </a:moveTo>
                  <a:lnTo>
                    <a:pt x="592" y="76"/>
                  </a:lnTo>
                  <a:lnTo>
                    <a:pt x="574" y="91"/>
                  </a:lnTo>
                  <a:lnTo>
                    <a:pt x="576" y="59"/>
                  </a:lnTo>
                  <a:lnTo>
                    <a:pt x="571" y="76"/>
                  </a:lnTo>
                  <a:lnTo>
                    <a:pt x="558" y="81"/>
                  </a:lnTo>
                  <a:lnTo>
                    <a:pt x="554" y="65"/>
                  </a:lnTo>
                  <a:lnTo>
                    <a:pt x="542" y="77"/>
                  </a:lnTo>
                  <a:lnTo>
                    <a:pt x="547" y="89"/>
                  </a:lnTo>
                  <a:lnTo>
                    <a:pt x="517" y="84"/>
                  </a:lnTo>
                  <a:lnTo>
                    <a:pt x="520" y="92"/>
                  </a:lnTo>
                  <a:lnTo>
                    <a:pt x="501" y="88"/>
                  </a:lnTo>
                  <a:lnTo>
                    <a:pt x="490" y="101"/>
                  </a:lnTo>
                  <a:lnTo>
                    <a:pt x="490" y="121"/>
                  </a:lnTo>
                  <a:lnTo>
                    <a:pt x="485" y="124"/>
                  </a:lnTo>
                  <a:lnTo>
                    <a:pt x="440" y="135"/>
                  </a:lnTo>
                  <a:lnTo>
                    <a:pt x="486" y="139"/>
                  </a:lnTo>
                  <a:lnTo>
                    <a:pt x="478" y="149"/>
                  </a:lnTo>
                  <a:lnTo>
                    <a:pt x="447" y="148"/>
                  </a:lnTo>
                  <a:lnTo>
                    <a:pt x="442" y="151"/>
                  </a:lnTo>
                  <a:lnTo>
                    <a:pt x="435" y="161"/>
                  </a:lnTo>
                  <a:lnTo>
                    <a:pt x="434" y="167"/>
                  </a:lnTo>
                  <a:lnTo>
                    <a:pt x="420" y="154"/>
                  </a:lnTo>
                  <a:lnTo>
                    <a:pt x="409" y="159"/>
                  </a:lnTo>
                  <a:lnTo>
                    <a:pt x="380" y="181"/>
                  </a:lnTo>
                  <a:lnTo>
                    <a:pt x="418" y="175"/>
                  </a:lnTo>
                  <a:lnTo>
                    <a:pt x="404" y="182"/>
                  </a:lnTo>
                  <a:lnTo>
                    <a:pt x="412" y="190"/>
                  </a:lnTo>
                  <a:lnTo>
                    <a:pt x="410" y="194"/>
                  </a:lnTo>
                  <a:lnTo>
                    <a:pt x="383" y="192"/>
                  </a:lnTo>
                  <a:lnTo>
                    <a:pt x="380" y="203"/>
                  </a:lnTo>
                  <a:lnTo>
                    <a:pt x="411" y="211"/>
                  </a:lnTo>
                  <a:lnTo>
                    <a:pt x="374" y="213"/>
                  </a:lnTo>
                  <a:lnTo>
                    <a:pt x="343" y="225"/>
                  </a:lnTo>
                  <a:lnTo>
                    <a:pt x="323" y="240"/>
                  </a:lnTo>
                  <a:lnTo>
                    <a:pt x="326" y="240"/>
                  </a:lnTo>
                  <a:lnTo>
                    <a:pt x="314" y="251"/>
                  </a:lnTo>
                  <a:lnTo>
                    <a:pt x="322" y="254"/>
                  </a:lnTo>
                  <a:lnTo>
                    <a:pt x="349" y="257"/>
                  </a:lnTo>
                  <a:lnTo>
                    <a:pt x="312" y="270"/>
                  </a:lnTo>
                  <a:lnTo>
                    <a:pt x="299" y="283"/>
                  </a:lnTo>
                  <a:lnTo>
                    <a:pt x="301" y="297"/>
                  </a:lnTo>
                  <a:lnTo>
                    <a:pt x="303" y="308"/>
                  </a:lnTo>
                  <a:lnTo>
                    <a:pt x="311" y="311"/>
                  </a:lnTo>
                  <a:lnTo>
                    <a:pt x="261" y="328"/>
                  </a:lnTo>
                  <a:lnTo>
                    <a:pt x="261" y="332"/>
                  </a:lnTo>
                  <a:lnTo>
                    <a:pt x="280" y="325"/>
                  </a:lnTo>
                  <a:lnTo>
                    <a:pt x="269" y="345"/>
                  </a:lnTo>
                  <a:lnTo>
                    <a:pt x="247" y="350"/>
                  </a:lnTo>
                  <a:lnTo>
                    <a:pt x="231" y="355"/>
                  </a:lnTo>
                  <a:lnTo>
                    <a:pt x="206" y="379"/>
                  </a:lnTo>
                  <a:lnTo>
                    <a:pt x="194" y="394"/>
                  </a:lnTo>
                  <a:lnTo>
                    <a:pt x="212" y="403"/>
                  </a:lnTo>
                  <a:lnTo>
                    <a:pt x="235" y="386"/>
                  </a:lnTo>
                  <a:lnTo>
                    <a:pt x="253" y="379"/>
                  </a:lnTo>
                  <a:lnTo>
                    <a:pt x="250" y="394"/>
                  </a:lnTo>
                  <a:lnTo>
                    <a:pt x="217" y="409"/>
                  </a:lnTo>
                  <a:lnTo>
                    <a:pt x="201" y="409"/>
                  </a:lnTo>
                  <a:lnTo>
                    <a:pt x="169" y="404"/>
                  </a:lnTo>
                  <a:lnTo>
                    <a:pt x="164" y="410"/>
                  </a:lnTo>
                  <a:lnTo>
                    <a:pt x="144" y="423"/>
                  </a:lnTo>
                  <a:lnTo>
                    <a:pt x="132" y="433"/>
                  </a:lnTo>
                  <a:lnTo>
                    <a:pt x="137" y="440"/>
                  </a:lnTo>
                  <a:lnTo>
                    <a:pt x="124" y="437"/>
                  </a:lnTo>
                  <a:lnTo>
                    <a:pt x="138" y="449"/>
                  </a:lnTo>
                  <a:lnTo>
                    <a:pt x="80" y="434"/>
                  </a:lnTo>
                  <a:lnTo>
                    <a:pt x="76" y="449"/>
                  </a:lnTo>
                  <a:lnTo>
                    <a:pt x="95" y="449"/>
                  </a:lnTo>
                  <a:lnTo>
                    <a:pt x="111" y="448"/>
                  </a:lnTo>
                  <a:lnTo>
                    <a:pt x="92" y="456"/>
                  </a:lnTo>
                  <a:lnTo>
                    <a:pt x="56" y="462"/>
                  </a:lnTo>
                  <a:lnTo>
                    <a:pt x="84" y="475"/>
                  </a:lnTo>
                  <a:lnTo>
                    <a:pt x="79" y="479"/>
                  </a:lnTo>
                  <a:lnTo>
                    <a:pt x="54" y="468"/>
                  </a:lnTo>
                  <a:lnTo>
                    <a:pt x="55" y="476"/>
                  </a:lnTo>
                  <a:lnTo>
                    <a:pt x="32" y="478"/>
                  </a:lnTo>
                  <a:lnTo>
                    <a:pt x="38" y="484"/>
                  </a:lnTo>
                  <a:lnTo>
                    <a:pt x="16" y="486"/>
                  </a:lnTo>
                  <a:lnTo>
                    <a:pt x="1" y="484"/>
                  </a:lnTo>
                  <a:lnTo>
                    <a:pt x="0" y="495"/>
                  </a:lnTo>
                  <a:lnTo>
                    <a:pt x="60" y="500"/>
                  </a:lnTo>
                  <a:lnTo>
                    <a:pt x="0" y="504"/>
                  </a:lnTo>
                  <a:lnTo>
                    <a:pt x="18" y="521"/>
                  </a:lnTo>
                  <a:lnTo>
                    <a:pt x="5" y="525"/>
                  </a:lnTo>
                  <a:lnTo>
                    <a:pt x="10" y="525"/>
                  </a:lnTo>
                  <a:lnTo>
                    <a:pt x="2" y="537"/>
                  </a:lnTo>
                  <a:lnTo>
                    <a:pt x="63" y="531"/>
                  </a:lnTo>
                  <a:lnTo>
                    <a:pt x="92" y="530"/>
                  </a:lnTo>
                  <a:lnTo>
                    <a:pt x="96" y="525"/>
                  </a:lnTo>
                  <a:lnTo>
                    <a:pt x="101" y="540"/>
                  </a:lnTo>
                  <a:lnTo>
                    <a:pt x="89" y="548"/>
                  </a:lnTo>
                  <a:lnTo>
                    <a:pt x="56" y="542"/>
                  </a:lnTo>
                  <a:lnTo>
                    <a:pt x="0" y="548"/>
                  </a:lnTo>
                  <a:lnTo>
                    <a:pt x="8" y="557"/>
                  </a:lnTo>
                  <a:lnTo>
                    <a:pt x="8" y="561"/>
                  </a:lnTo>
                  <a:lnTo>
                    <a:pt x="0" y="562"/>
                  </a:lnTo>
                  <a:lnTo>
                    <a:pt x="27" y="566"/>
                  </a:lnTo>
                  <a:lnTo>
                    <a:pt x="18" y="578"/>
                  </a:lnTo>
                  <a:lnTo>
                    <a:pt x="7" y="590"/>
                  </a:lnTo>
                  <a:lnTo>
                    <a:pt x="27" y="589"/>
                  </a:lnTo>
                  <a:lnTo>
                    <a:pt x="35" y="600"/>
                  </a:lnTo>
                  <a:lnTo>
                    <a:pt x="57" y="578"/>
                  </a:lnTo>
                  <a:lnTo>
                    <a:pt x="76" y="576"/>
                  </a:lnTo>
                  <a:lnTo>
                    <a:pt x="63" y="596"/>
                  </a:lnTo>
                  <a:lnTo>
                    <a:pt x="60" y="581"/>
                  </a:lnTo>
                  <a:lnTo>
                    <a:pt x="39" y="614"/>
                  </a:lnTo>
                  <a:lnTo>
                    <a:pt x="45" y="616"/>
                  </a:lnTo>
                  <a:lnTo>
                    <a:pt x="19" y="624"/>
                  </a:lnTo>
                  <a:lnTo>
                    <a:pt x="17" y="642"/>
                  </a:lnTo>
                  <a:lnTo>
                    <a:pt x="38" y="636"/>
                  </a:lnTo>
                  <a:lnTo>
                    <a:pt x="53" y="630"/>
                  </a:lnTo>
                  <a:lnTo>
                    <a:pt x="54" y="643"/>
                  </a:lnTo>
                  <a:lnTo>
                    <a:pt x="50" y="660"/>
                  </a:lnTo>
                  <a:lnTo>
                    <a:pt x="31" y="661"/>
                  </a:lnTo>
                  <a:lnTo>
                    <a:pt x="33" y="690"/>
                  </a:lnTo>
                  <a:lnTo>
                    <a:pt x="72" y="709"/>
                  </a:lnTo>
                  <a:lnTo>
                    <a:pt x="133" y="711"/>
                  </a:lnTo>
                  <a:lnTo>
                    <a:pt x="204" y="654"/>
                  </a:lnTo>
                  <a:lnTo>
                    <a:pt x="235" y="653"/>
                  </a:lnTo>
                  <a:lnTo>
                    <a:pt x="237" y="621"/>
                  </a:lnTo>
                  <a:lnTo>
                    <a:pt x="252" y="612"/>
                  </a:lnTo>
                  <a:lnTo>
                    <a:pt x="262" y="649"/>
                  </a:lnTo>
                  <a:lnTo>
                    <a:pt x="284" y="660"/>
                  </a:lnTo>
                  <a:lnTo>
                    <a:pt x="312" y="608"/>
                  </a:lnTo>
                  <a:lnTo>
                    <a:pt x="316" y="558"/>
                  </a:lnTo>
                  <a:lnTo>
                    <a:pt x="316" y="543"/>
                  </a:lnTo>
                  <a:lnTo>
                    <a:pt x="335" y="525"/>
                  </a:lnTo>
                  <a:lnTo>
                    <a:pt x="301" y="505"/>
                  </a:lnTo>
                  <a:lnTo>
                    <a:pt x="299" y="451"/>
                  </a:lnTo>
                  <a:lnTo>
                    <a:pt x="298" y="396"/>
                  </a:lnTo>
                  <a:lnTo>
                    <a:pt x="336" y="372"/>
                  </a:lnTo>
                  <a:lnTo>
                    <a:pt x="374" y="369"/>
                  </a:lnTo>
                  <a:lnTo>
                    <a:pt x="351" y="345"/>
                  </a:lnTo>
                  <a:lnTo>
                    <a:pt x="383" y="277"/>
                  </a:lnTo>
                  <a:lnTo>
                    <a:pt x="376" y="262"/>
                  </a:lnTo>
                  <a:lnTo>
                    <a:pt x="416" y="254"/>
                  </a:lnTo>
                  <a:lnTo>
                    <a:pt x="434" y="221"/>
                  </a:lnTo>
                  <a:lnTo>
                    <a:pt x="455" y="167"/>
                  </a:lnTo>
                  <a:lnTo>
                    <a:pt x="510" y="152"/>
                  </a:lnTo>
                  <a:lnTo>
                    <a:pt x="516" y="133"/>
                  </a:lnTo>
                  <a:lnTo>
                    <a:pt x="586" y="135"/>
                  </a:lnTo>
                  <a:lnTo>
                    <a:pt x="581" y="105"/>
                  </a:lnTo>
                  <a:lnTo>
                    <a:pt x="601" y="105"/>
                  </a:lnTo>
                  <a:lnTo>
                    <a:pt x="627" y="90"/>
                  </a:lnTo>
                  <a:lnTo>
                    <a:pt x="674" y="115"/>
                  </a:lnTo>
                  <a:lnTo>
                    <a:pt x="718" y="124"/>
                  </a:lnTo>
                  <a:lnTo>
                    <a:pt x="771" y="126"/>
                  </a:lnTo>
                  <a:lnTo>
                    <a:pt x="796" y="114"/>
                  </a:lnTo>
                  <a:lnTo>
                    <a:pt x="809" y="74"/>
                  </a:lnTo>
                  <a:lnTo>
                    <a:pt x="866" y="53"/>
                  </a:lnTo>
                  <a:lnTo>
                    <a:pt x="933" y="70"/>
                  </a:lnTo>
                  <a:lnTo>
                    <a:pt x="935" y="105"/>
                  </a:lnTo>
                  <a:lnTo>
                    <a:pt x="975" y="81"/>
                  </a:lnTo>
                  <a:lnTo>
                    <a:pt x="1002" y="80"/>
                  </a:lnTo>
                  <a:lnTo>
                    <a:pt x="1002" y="65"/>
                  </a:lnTo>
                  <a:lnTo>
                    <a:pt x="978" y="63"/>
                  </a:lnTo>
                  <a:lnTo>
                    <a:pt x="956" y="66"/>
                  </a:lnTo>
                  <a:lnTo>
                    <a:pt x="924" y="47"/>
                  </a:lnTo>
                  <a:lnTo>
                    <a:pt x="1002" y="40"/>
                  </a:lnTo>
                  <a:lnTo>
                    <a:pt x="962" y="21"/>
                  </a:lnTo>
                  <a:lnTo>
                    <a:pt x="925" y="14"/>
                  </a:lnTo>
                  <a:lnTo>
                    <a:pt x="896" y="21"/>
                  </a:lnTo>
                  <a:lnTo>
                    <a:pt x="890" y="47"/>
                  </a:lnTo>
                  <a:lnTo>
                    <a:pt x="886" y="29"/>
                  </a:lnTo>
                  <a:lnTo>
                    <a:pt x="881" y="21"/>
                  </a:lnTo>
                  <a:lnTo>
                    <a:pt x="877" y="18"/>
                  </a:lnTo>
                  <a:lnTo>
                    <a:pt x="872" y="0"/>
                  </a:lnTo>
                  <a:lnTo>
                    <a:pt x="849" y="10"/>
                  </a:lnTo>
                  <a:lnTo>
                    <a:pt x="823" y="37"/>
                  </a:lnTo>
                  <a:lnTo>
                    <a:pt x="809" y="10"/>
                  </a:lnTo>
                  <a:lnTo>
                    <a:pt x="762" y="50"/>
                  </a:lnTo>
                  <a:lnTo>
                    <a:pt x="782" y="16"/>
                  </a:lnTo>
                  <a:lnTo>
                    <a:pt x="770" y="13"/>
                  </a:lnTo>
                  <a:lnTo>
                    <a:pt x="740" y="12"/>
                  </a:lnTo>
                  <a:lnTo>
                    <a:pt x="738" y="21"/>
                  </a:lnTo>
                  <a:lnTo>
                    <a:pt x="693" y="50"/>
                  </a:lnTo>
                  <a:lnTo>
                    <a:pt x="664" y="50"/>
                  </a:lnTo>
                  <a:lnTo>
                    <a:pt x="668" y="43"/>
                  </a:lnTo>
                  <a:lnTo>
                    <a:pt x="624" y="47"/>
                  </a:lnTo>
                  <a:lnTo>
                    <a:pt x="649" y="53"/>
                  </a:lnTo>
                  <a:lnTo>
                    <a:pt x="645" y="63"/>
                  </a:lnTo>
                  <a:lnTo>
                    <a:pt x="618" y="62"/>
                  </a:lnTo>
                  <a:lnTo>
                    <a:pt x="591" y="74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pic>
          <p:nvPicPr>
            <p:cNvPr id="394391" name="Picture 15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60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392" name="Rectangle 152"/>
            <p:cNvSpPr>
              <a:spLocks noChangeArrowheads="1"/>
            </p:cNvSpPr>
            <p:nvPr/>
          </p:nvSpPr>
          <p:spPr bwMode="auto">
            <a:xfrm>
              <a:off x="3758" y="320"/>
              <a:ext cx="5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NOR</a:t>
              </a:r>
              <a:r>
                <a:rPr lang="fr-BE" sz="1000" b="1">
                  <a:solidFill>
                    <a:schemeClr val="bg2"/>
                  </a:solidFill>
                  <a:latin typeface="Verdana" charset="0"/>
                </a:rPr>
                <a:t>WA</a:t>
              </a:r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394393" name="Line 153"/>
            <p:cNvSpPr>
              <a:spLocks noChangeShapeType="1"/>
            </p:cNvSpPr>
            <p:nvPr/>
          </p:nvSpPr>
          <p:spPr bwMode="auto">
            <a:xfrm flipV="1">
              <a:off x="4006" y="464"/>
              <a:ext cx="0" cy="4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4394" name="Freeform 154"/>
          <p:cNvSpPr>
            <a:spLocks/>
          </p:cNvSpPr>
          <p:nvPr/>
        </p:nvSpPr>
        <p:spPr bwMode="auto">
          <a:xfrm>
            <a:off x="7072313" y="4171950"/>
            <a:ext cx="1668462" cy="652463"/>
          </a:xfrm>
          <a:custGeom>
            <a:avLst/>
            <a:gdLst>
              <a:gd name="T0" fmla="*/ 646 w 966"/>
              <a:gd name="T1" fmla="*/ 317 h 377"/>
              <a:gd name="T2" fmla="*/ 548 w 966"/>
              <a:gd name="T3" fmla="*/ 331 h 377"/>
              <a:gd name="T4" fmla="*/ 525 w 966"/>
              <a:gd name="T5" fmla="*/ 377 h 377"/>
              <a:gd name="T6" fmla="*/ 520 w 966"/>
              <a:gd name="T7" fmla="*/ 363 h 377"/>
              <a:gd name="T8" fmla="*/ 500 w 966"/>
              <a:gd name="T9" fmla="*/ 328 h 377"/>
              <a:gd name="T10" fmla="*/ 425 w 966"/>
              <a:gd name="T11" fmla="*/ 341 h 377"/>
              <a:gd name="T12" fmla="*/ 329 w 966"/>
              <a:gd name="T13" fmla="*/ 353 h 377"/>
              <a:gd name="T14" fmla="*/ 236 w 966"/>
              <a:gd name="T15" fmla="*/ 342 h 377"/>
              <a:gd name="T16" fmla="*/ 163 w 966"/>
              <a:gd name="T17" fmla="*/ 340 h 377"/>
              <a:gd name="T18" fmla="*/ 109 w 966"/>
              <a:gd name="T19" fmla="*/ 328 h 377"/>
              <a:gd name="T20" fmla="*/ 114 w 966"/>
              <a:gd name="T21" fmla="*/ 311 h 377"/>
              <a:gd name="T22" fmla="*/ 79 w 966"/>
              <a:gd name="T23" fmla="*/ 291 h 377"/>
              <a:gd name="T24" fmla="*/ 61 w 966"/>
              <a:gd name="T25" fmla="*/ 257 h 377"/>
              <a:gd name="T26" fmla="*/ 10 w 966"/>
              <a:gd name="T27" fmla="*/ 213 h 377"/>
              <a:gd name="T28" fmla="*/ 42 w 966"/>
              <a:gd name="T29" fmla="*/ 221 h 377"/>
              <a:gd name="T30" fmla="*/ 32 w 966"/>
              <a:gd name="T31" fmla="*/ 189 h 377"/>
              <a:gd name="T32" fmla="*/ 0 w 966"/>
              <a:gd name="T33" fmla="*/ 153 h 377"/>
              <a:gd name="T34" fmla="*/ 53 w 966"/>
              <a:gd name="T35" fmla="*/ 101 h 377"/>
              <a:gd name="T36" fmla="*/ 131 w 966"/>
              <a:gd name="T37" fmla="*/ 92 h 377"/>
              <a:gd name="T38" fmla="*/ 155 w 966"/>
              <a:gd name="T39" fmla="*/ 74 h 377"/>
              <a:gd name="T40" fmla="*/ 225 w 966"/>
              <a:gd name="T41" fmla="*/ 55 h 377"/>
              <a:gd name="T42" fmla="*/ 343 w 966"/>
              <a:gd name="T43" fmla="*/ 6 h 377"/>
              <a:gd name="T44" fmla="*/ 426 w 966"/>
              <a:gd name="T45" fmla="*/ 3 h 377"/>
              <a:gd name="T46" fmla="*/ 482 w 966"/>
              <a:gd name="T47" fmla="*/ 31 h 377"/>
              <a:gd name="T48" fmla="*/ 614 w 966"/>
              <a:gd name="T49" fmla="*/ 61 h 377"/>
              <a:gd name="T50" fmla="*/ 752 w 966"/>
              <a:gd name="T51" fmla="*/ 29 h 377"/>
              <a:gd name="T52" fmla="*/ 849 w 966"/>
              <a:gd name="T53" fmla="*/ 47 h 377"/>
              <a:gd name="T54" fmla="*/ 892 w 966"/>
              <a:gd name="T55" fmla="*/ 120 h 377"/>
              <a:gd name="T56" fmla="*/ 913 w 966"/>
              <a:gd name="T57" fmla="*/ 158 h 377"/>
              <a:gd name="T58" fmla="*/ 932 w 966"/>
              <a:gd name="T59" fmla="*/ 253 h 377"/>
              <a:gd name="T60" fmla="*/ 936 w 966"/>
              <a:gd name="T61" fmla="*/ 302 h 377"/>
              <a:gd name="T62" fmla="*/ 854 w 966"/>
              <a:gd name="T63" fmla="*/ 291 h 377"/>
              <a:gd name="T64" fmla="*/ 824 w 966"/>
              <a:gd name="T65" fmla="*/ 296 h 377"/>
              <a:gd name="T66" fmla="*/ 722 w 966"/>
              <a:gd name="T67" fmla="*/ 319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66" h="377">
                <a:moveTo>
                  <a:pt x="722" y="319"/>
                </a:moveTo>
                <a:lnTo>
                  <a:pt x="646" y="317"/>
                </a:lnTo>
                <a:lnTo>
                  <a:pt x="568" y="323"/>
                </a:lnTo>
                <a:lnTo>
                  <a:pt x="548" y="331"/>
                </a:lnTo>
                <a:lnTo>
                  <a:pt x="546" y="357"/>
                </a:lnTo>
                <a:lnTo>
                  <a:pt x="525" y="377"/>
                </a:lnTo>
                <a:lnTo>
                  <a:pt x="519" y="373"/>
                </a:lnTo>
                <a:lnTo>
                  <a:pt x="520" y="363"/>
                </a:lnTo>
                <a:lnTo>
                  <a:pt x="523" y="316"/>
                </a:lnTo>
                <a:lnTo>
                  <a:pt x="500" y="328"/>
                </a:lnTo>
                <a:lnTo>
                  <a:pt x="465" y="325"/>
                </a:lnTo>
                <a:lnTo>
                  <a:pt x="425" y="341"/>
                </a:lnTo>
                <a:lnTo>
                  <a:pt x="372" y="365"/>
                </a:lnTo>
                <a:lnTo>
                  <a:pt x="329" y="353"/>
                </a:lnTo>
                <a:lnTo>
                  <a:pt x="246" y="317"/>
                </a:lnTo>
                <a:lnTo>
                  <a:pt x="236" y="342"/>
                </a:lnTo>
                <a:lnTo>
                  <a:pt x="212" y="357"/>
                </a:lnTo>
                <a:lnTo>
                  <a:pt x="163" y="340"/>
                </a:lnTo>
                <a:lnTo>
                  <a:pt x="137" y="324"/>
                </a:lnTo>
                <a:lnTo>
                  <a:pt x="109" y="328"/>
                </a:lnTo>
                <a:lnTo>
                  <a:pt x="83" y="327"/>
                </a:lnTo>
                <a:lnTo>
                  <a:pt x="114" y="311"/>
                </a:lnTo>
                <a:lnTo>
                  <a:pt x="73" y="305"/>
                </a:lnTo>
                <a:lnTo>
                  <a:pt x="79" y="291"/>
                </a:lnTo>
                <a:lnTo>
                  <a:pt x="55" y="268"/>
                </a:lnTo>
                <a:lnTo>
                  <a:pt x="61" y="257"/>
                </a:lnTo>
                <a:lnTo>
                  <a:pt x="18" y="235"/>
                </a:lnTo>
                <a:lnTo>
                  <a:pt x="10" y="213"/>
                </a:lnTo>
                <a:lnTo>
                  <a:pt x="24" y="217"/>
                </a:lnTo>
                <a:lnTo>
                  <a:pt x="42" y="221"/>
                </a:lnTo>
                <a:lnTo>
                  <a:pt x="33" y="199"/>
                </a:lnTo>
                <a:lnTo>
                  <a:pt x="32" y="189"/>
                </a:lnTo>
                <a:lnTo>
                  <a:pt x="26" y="157"/>
                </a:lnTo>
                <a:lnTo>
                  <a:pt x="0" y="153"/>
                </a:lnTo>
                <a:lnTo>
                  <a:pt x="2" y="108"/>
                </a:lnTo>
                <a:lnTo>
                  <a:pt x="53" y="101"/>
                </a:lnTo>
                <a:lnTo>
                  <a:pt x="69" y="90"/>
                </a:lnTo>
                <a:lnTo>
                  <a:pt x="131" y="92"/>
                </a:lnTo>
                <a:lnTo>
                  <a:pt x="169" y="76"/>
                </a:lnTo>
                <a:lnTo>
                  <a:pt x="155" y="74"/>
                </a:lnTo>
                <a:lnTo>
                  <a:pt x="129" y="52"/>
                </a:lnTo>
                <a:lnTo>
                  <a:pt x="225" y="55"/>
                </a:lnTo>
                <a:lnTo>
                  <a:pt x="293" y="13"/>
                </a:lnTo>
                <a:lnTo>
                  <a:pt x="343" y="6"/>
                </a:lnTo>
                <a:lnTo>
                  <a:pt x="394" y="0"/>
                </a:lnTo>
                <a:lnTo>
                  <a:pt x="426" y="3"/>
                </a:lnTo>
                <a:lnTo>
                  <a:pt x="462" y="18"/>
                </a:lnTo>
                <a:lnTo>
                  <a:pt x="482" y="31"/>
                </a:lnTo>
                <a:lnTo>
                  <a:pt x="547" y="46"/>
                </a:lnTo>
                <a:lnTo>
                  <a:pt x="614" y="61"/>
                </a:lnTo>
                <a:lnTo>
                  <a:pt x="676" y="62"/>
                </a:lnTo>
                <a:lnTo>
                  <a:pt x="752" y="29"/>
                </a:lnTo>
                <a:lnTo>
                  <a:pt x="818" y="23"/>
                </a:lnTo>
                <a:lnTo>
                  <a:pt x="849" y="47"/>
                </a:lnTo>
                <a:lnTo>
                  <a:pt x="872" y="88"/>
                </a:lnTo>
                <a:lnTo>
                  <a:pt x="892" y="120"/>
                </a:lnTo>
                <a:lnTo>
                  <a:pt x="936" y="139"/>
                </a:lnTo>
                <a:lnTo>
                  <a:pt x="913" y="158"/>
                </a:lnTo>
                <a:lnTo>
                  <a:pt x="920" y="191"/>
                </a:lnTo>
                <a:lnTo>
                  <a:pt x="932" y="253"/>
                </a:lnTo>
                <a:lnTo>
                  <a:pt x="966" y="297"/>
                </a:lnTo>
                <a:lnTo>
                  <a:pt x="936" y="302"/>
                </a:lnTo>
                <a:lnTo>
                  <a:pt x="922" y="290"/>
                </a:lnTo>
                <a:lnTo>
                  <a:pt x="854" y="291"/>
                </a:lnTo>
                <a:lnTo>
                  <a:pt x="841" y="302"/>
                </a:lnTo>
                <a:lnTo>
                  <a:pt x="824" y="296"/>
                </a:lnTo>
                <a:lnTo>
                  <a:pt x="774" y="308"/>
                </a:lnTo>
                <a:lnTo>
                  <a:pt x="722" y="319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94395" name="Freeform 155"/>
          <p:cNvSpPr>
            <a:spLocks/>
          </p:cNvSpPr>
          <p:nvPr/>
        </p:nvSpPr>
        <p:spPr bwMode="auto">
          <a:xfrm>
            <a:off x="7037388" y="4170363"/>
            <a:ext cx="254000" cy="190500"/>
          </a:xfrm>
          <a:custGeom>
            <a:avLst/>
            <a:gdLst>
              <a:gd name="T0" fmla="*/ 17 w 147"/>
              <a:gd name="T1" fmla="*/ 3 h 110"/>
              <a:gd name="T2" fmla="*/ 8 w 147"/>
              <a:gd name="T3" fmla="*/ 16 h 110"/>
              <a:gd name="T4" fmla="*/ 20 w 147"/>
              <a:gd name="T5" fmla="*/ 39 h 110"/>
              <a:gd name="T6" fmla="*/ 0 w 147"/>
              <a:gd name="T7" fmla="*/ 77 h 110"/>
              <a:gd name="T8" fmla="*/ 32 w 147"/>
              <a:gd name="T9" fmla="*/ 83 h 110"/>
              <a:gd name="T10" fmla="*/ 14 w 147"/>
              <a:gd name="T11" fmla="*/ 110 h 110"/>
              <a:gd name="T12" fmla="*/ 69 w 147"/>
              <a:gd name="T13" fmla="*/ 70 h 110"/>
              <a:gd name="T14" fmla="*/ 147 w 147"/>
              <a:gd name="T15" fmla="*/ 57 h 110"/>
              <a:gd name="T16" fmla="*/ 126 w 147"/>
              <a:gd name="T17" fmla="*/ 39 h 110"/>
              <a:gd name="T18" fmla="*/ 89 w 147"/>
              <a:gd name="T19" fmla="*/ 0 h 110"/>
              <a:gd name="T20" fmla="*/ 17 w 147"/>
              <a:gd name="T21" fmla="*/ 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7" h="110">
                <a:moveTo>
                  <a:pt x="17" y="3"/>
                </a:moveTo>
                <a:lnTo>
                  <a:pt x="8" y="16"/>
                </a:lnTo>
                <a:lnTo>
                  <a:pt x="20" y="39"/>
                </a:lnTo>
                <a:lnTo>
                  <a:pt x="0" y="77"/>
                </a:lnTo>
                <a:lnTo>
                  <a:pt x="32" y="83"/>
                </a:lnTo>
                <a:lnTo>
                  <a:pt x="14" y="110"/>
                </a:lnTo>
                <a:lnTo>
                  <a:pt x="69" y="70"/>
                </a:lnTo>
                <a:lnTo>
                  <a:pt x="147" y="57"/>
                </a:lnTo>
                <a:lnTo>
                  <a:pt x="126" y="39"/>
                </a:lnTo>
                <a:lnTo>
                  <a:pt x="89" y="0"/>
                </a:lnTo>
                <a:lnTo>
                  <a:pt x="17" y="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94396" name="Text Box 156"/>
          <p:cNvSpPr txBox="1">
            <a:spLocks noChangeArrowheads="1"/>
          </p:cNvSpPr>
          <p:nvPr/>
        </p:nvSpPr>
        <p:spPr bwMode="auto">
          <a:xfrm>
            <a:off x="7848600" y="4800600"/>
            <a:ext cx="754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r-TR" sz="1000" b="1">
                <a:solidFill>
                  <a:schemeClr val="bg2"/>
                </a:solidFill>
                <a:latin typeface="Verdana" charset="0"/>
              </a:rPr>
              <a:t>TURKEY</a:t>
            </a:r>
          </a:p>
        </p:txBody>
      </p:sp>
      <p:pic>
        <p:nvPicPr>
          <p:cNvPr id="394397" name="Picture 15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800600"/>
            <a:ext cx="3810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94398" name="Group 158"/>
          <p:cNvGrpSpPr>
            <a:grpSpLocks/>
          </p:cNvGrpSpPr>
          <p:nvPr/>
        </p:nvGrpSpPr>
        <p:grpSpPr bwMode="auto">
          <a:xfrm>
            <a:off x="4659313" y="495300"/>
            <a:ext cx="1098550" cy="2332038"/>
            <a:chOff x="2919" y="312"/>
            <a:chExt cx="692" cy="1469"/>
          </a:xfrm>
        </p:grpSpPr>
        <p:grpSp>
          <p:nvGrpSpPr>
            <p:cNvPr id="394399" name="Group 159"/>
            <p:cNvGrpSpPr>
              <a:grpSpLocks/>
            </p:cNvGrpSpPr>
            <p:nvPr/>
          </p:nvGrpSpPr>
          <p:grpSpPr bwMode="auto">
            <a:xfrm>
              <a:off x="3394" y="1598"/>
              <a:ext cx="217" cy="183"/>
              <a:chOff x="3394" y="1586"/>
              <a:chExt cx="217" cy="183"/>
            </a:xfrm>
          </p:grpSpPr>
          <p:sp>
            <p:nvSpPr>
              <p:cNvPr id="394400" name="Freeform 160"/>
              <p:cNvSpPr>
                <a:spLocks/>
              </p:cNvSpPr>
              <p:nvPr/>
            </p:nvSpPr>
            <p:spPr bwMode="auto">
              <a:xfrm>
                <a:off x="3394" y="1636"/>
                <a:ext cx="122" cy="133"/>
              </a:xfrm>
              <a:custGeom>
                <a:avLst/>
                <a:gdLst>
                  <a:gd name="T0" fmla="*/ 63 w 112"/>
                  <a:gd name="T1" fmla="*/ 108 h 122"/>
                  <a:gd name="T2" fmla="*/ 59 w 112"/>
                  <a:gd name="T3" fmla="*/ 122 h 122"/>
                  <a:gd name="T4" fmla="*/ 22 w 112"/>
                  <a:gd name="T5" fmla="*/ 116 h 122"/>
                  <a:gd name="T6" fmla="*/ 14 w 112"/>
                  <a:gd name="T7" fmla="*/ 108 h 122"/>
                  <a:gd name="T8" fmla="*/ 3 w 112"/>
                  <a:gd name="T9" fmla="*/ 80 h 122"/>
                  <a:gd name="T10" fmla="*/ 0 w 112"/>
                  <a:gd name="T11" fmla="*/ 22 h 122"/>
                  <a:gd name="T12" fmla="*/ 27 w 112"/>
                  <a:gd name="T13" fmla="*/ 14 h 122"/>
                  <a:gd name="T14" fmla="*/ 36 w 112"/>
                  <a:gd name="T15" fmla="*/ 22 h 122"/>
                  <a:gd name="T16" fmla="*/ 39 w 112"/>
                  <a:gd name="T17" fmla="*/ 9 h 122"/>
                  <a:gd name="T18" fmla="*/ 74 w 112"/>
                  <a:gd name="T19" fmla="*/ 0 h 122"/>
                  <a:gd name="T20" fmla="*/ 86 w 112"/>
                  <a:gd name="T21" fmla="*/ 22 h 122"/>
                  <a:gd name="T22" fmla="*/ 112 w 112"/>
                  <a:gd name="T23" fmla="*/ 23 h 122"/>
                  <a:gd name="T24" fmla="*/ 100 w 112"/>
                  <a:gd name="T25" fmla="*/ 46 h 122"/>
                  <a:gd name="T26" fmla="*/ 68 w 112"/>
                  <a:gd name="T27" fmla="*/ 73 h 122"/>
                  <a:gd name="T28" fmla="*/ 69 w 112"/>
                  <a:gd name="T29" fmla="*/ 78 h 122"/>
                  <a:gd name="T30" fmla="*/ 63 w 112"/>
                  <a:gd name="T31" fmla="*/ 10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2" h="122">
                    <a:moveTo>
                      <a:pt x="63" y="108"/>
                    </a:moveTo>
                    <a:lnTo>
                      <a:pt x="59" y="122"/>
                    </a:lnTo>
                    <a:lnTo>
                      <a:pt x="22" y="116"/>
                    </a:lnTo>
                    <a:lnTo>
                      <a:pt x="14" y="108"/>
                    </a:lnTo>
                    <a:lnTo>
                      <a:pt x="3" y="80"/>
                    </a:lnTo>
                    <a:lnTo>
                      <a:pt x="0" y="22"/>
                    </a:lnTo>
                    <a:lnTo>
                      <a:pt x="27" y="14"/>
                    </a:lnTo>
                    <a:lnTo>
                      <a:pt x="36" y="22"/>
                    </a:lnTo>
                    <a:lnTo>
                      <a:pt x="39" y="9"/>
                    </a:lnTo>
                    <a:lnTo>
                      <a:pt x="74" y="0"/>
                    </a:lnTo>
                    <a:lnTo>
                      <a:pt x="86" y="22"/>
                    </a:lnTo>
                    <a:lnTo>
                      <a:pt x="112" y="23"/>
                    </a:lnTo>
                    <a:lnTo>
                      <a:pt x="100" y="46"/>
                    </a:lnTo>
                    <a:lnTo>
                      <a:pt x="68" y="73"/>
                    </a:lnTo>
                    <a:lnTo>
                      <a:pt x="69" y="78"/>
                    </a:lnTo>
                    <a:lnTo>
                      <a:pt x="63" y="108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401" name="Freeform 161"/>
              <p:cNvSpPr>
                <a:spLocks/>
              </p:cNvSpPr>
              <p:nvPr/>
            </p:nvSpPr>
            <p:spPr bwMode="auto">
              <a:xfrm>
                <a:off x="3535" y="1688"/>
                <a:ext cx="76" cy="70"/>
              </a:xfrm>
              <a:custGeom>
                <a:avLst/>
                <a:gdLst>
                  <a:gd name="T0" fmla="*/ 69 w 69"/>
                  <a:gd name="T1" fmla="*/ 22 h 64"/>
                  <a:gd name="T2" fmla="*/ 64 w 69"/>
                  <a:gd name="T3" fmla="*/ 12 h 64"/>
                  <a:gd name="T4" fmla="*/ 45 w 69"/>
                  <a:gd name="T5" fmla="*/ 0 h 64"/>
                  <a:gd name="T6" fmla="*/ 44 w 69"/>
                  <a:gd name="T7" fmla="*/ 20 h 64"/>
                  <a:gd name="T8" fmla="*/ 28 w 69"/>
                  <a:gd name="T9" fmla="*/ 18 h 64"/>
                  <a:gd name="T10" fmla="*/ 8 w 69"/>
                  <a:gd name="T11" fmla="*/ 7 h 64"/>
                  <a:gd name="T12" fmla="*/ 1 w 69"/>
                  <a:gd name="T13" fmla="*/ 20 h 64"/>
                  <a:gd name="T14" fmla="*/ 0 w 69"/>
                  <a:gd name="T15" fmla="*/ 33 h 64"/>
                  <a:gd name="T16" fmla="*/ 37 w 69"/>
                  <a:gd name="T17" fmla="*/ 64 h 64"/>
                  <a:gd name="T18" fmla="*/ 51 w 69"/>
                  <a:gd name="T19" fmla="*/ 51 h 64"/>
                  <a:gd name="T20" fmla="*/ 51 w 69"/>
                  <a:gd name="T21" fmla="*/ 38 h 64"/>
                  <a:gd name="T22" fmla="*/ 69 w 69"/>
                  <a:gd name="T23" fmla="*/ 2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64">
                    <a:moveTo>
                      <a:pt x="69" y="22"/>
                    </a:moveTo>
                    <a:lnTo>
                      <a:pt x="64" y="12"/>
                    </a:lnTo>
                    <a:lnTo>
                      <a:pt x="45" y="0"/>
                    </a:lnTo>
                    <a:lnTo>
                      <a:pt x="44" y="20"/>
                    </a:lnTo>
                    <a:lnTo>
                      <a:pt x="28" y="18"/>
                    </a:lnTo>
                    <a:lnTo>
                      <a:pt x="8" y="7"/>
                    </a:lnTo>
                    <a:lnTo>
                      <a:pt x="1" y="20"/>
                    </a:lnTo>
                    <a:lnTo>
                      <a:pt x="0" y="33"/>
                    </a:lnTo>
                    <a:lnTo>
                      <a:pt x="37" y="64"/>
                    </a:lnTo>
                    <a:lnTo>
                      <a:pt x="51" y="51"/>
                    </a:lnTo>
                    <a:lnTo>
                      <a:pt x="51" y="38"/>
                    </a:lnTo>
                    <a:lnTo>
                      <a:pt x="69" y="22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402" name="Freeform 162"/>
              <p:cNvSpPr>
                <a:spLocks/>
              </p:cNvSpPr>
              <p:nvPr/>
            </p:nvSpPr>
            <p:spPr bwMode="auto">
              <a:xfrm>
                <a:off x="3403" y="1586"/>
                <a:ext cx="100" cy="68"/>
              </a:xfrm>
              <a:custGeom>
                <a:avLst/>
                <a:gdLst>
                  <a:gd name="T0" fmla="*/ 76 w 92"/>
                  <a:gd name="T1" fmla="*/ 43 h 63"/>
                  <a:gd name="T2" fmla="*/ 8 w 92"/>
                  <a:gd name="T3" fmla="*/ 46 h 63"/>
                  <a:gd name="T4" fmla="*/ 0 w 92"/>
                  <a:gd name="T5" fmla="*/ 63 h 63"/>
                  <a:gd name="T6" fmla="*/ 2 w 92"/>
                  <a:gd name="T7" fmla="*/ 36 h 63"/>
                  <a:gd name="T8" fmla="*/ 47 w 92"/>
                  <a:gd name="T9" fmla="*/ 29 h 63"/>
                  <a:gd name="T10" fmla="*/ 92 w 92"/>
                  <a:gd name="T11" fmla="*/ 0 h 63"/>
                  <a:gd name="T12" fmla="*/ 76 w 92"/>
                  <a:gd name="T13" fmla="*/ 4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63">
                    <a:moveTo>
                      <a:pt x="76" y="43"/>
                    </a:moveTo>
                    <a:lnTo>
                      <a:pt x="8" y="46"/>
                    </a:lnTo>
                    <a:lnTo>
                      <a:pt x="0" y="63"/>
                    </a:lnTo>
                    <a:lnTo>
                      <a:pt x="2" y="36"/>
                    </a:lnTo>
                    <a:lnTo>
                      <a:pt x="47" y="29"/>
                    </a:lnTo>
                    <a:lnTo>
                      <a:pt x="92" y="0"/>
                    </a:lnTo>
                    <a:lnTo>
                      <a:pt x="76" y="43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403" name="Freeform 163"/>
              <p:cNvSpPr>
                <a:spLocks/>
              </p:cNvSpPr>
              <p:nvPr/>
            </p:nvSpPr>
            <p:spPr bwMode="auto">
              <a:xfrm>
                <a:off x="3471" y="1727"/>
                <a:ext cx="54" cy="27"/>
              </a:xfrm>
              <a:custGeom>
                <a:avLst/>
                <a:gdLst>
                  <a:gd name="T0" fmla="*/ 49 w 49"/>
                  <a:gd name="T1" fmla="*/ 11 h 25"/>
                  <a:gd name="T2" fmla="*/ 33 w 49"/>
                  <a:gd name="T3" fmla="*/ 0 h 25"/>
                  <a:gd name="T4" fmla="*/ 0 w 49"/>
                  <a:gd name="T5" fmla="*/ 4 h 25"/>
                  <a:gd name="T6" fmla="*/ 36 w 49"/>
                  <a:gd name="T7" fmla="*/ 25 h 25"/>
                  <a:gd name="T8" fmla="*/ 49 w 49"/>
                  <a:gd name="T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5">
                    <a:moveTo>
                      <a:pt x="49" y="11"/>
                    </a:moveTo>
                    <a:lnTo>
                      <a:pt x="33" y="0"/>
                    </a:lnTo>
                    <a:lnTo>
                      <a:pt x="0" y="4"/>
                    </a:lnTo>
                    <a:lnTo>
                      <a:pt x="36" y="25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94404" name="Text Box 164"/>
            <p:cNvSpPr txBox="1">
              <a:spLocks noChangeArrowheads="1"/>
            </p:cNvSpPr>
            <p:nvPr/>
          </p:nvSpPr>
          <p:spPr bwMode="auto">
            <a:xfrm>
              <a:off x="2919" y="470"/>
              <a:ext cx="5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DENMARK</a:t>
              </a:r>
            </a:p>
          </p:txBody>
        </p:sp>
        <p:pic>
          <p:nvPicPr>
            <p:cNvPr id="394405" name="Picture 16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5" y="312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06" name="Freeform 166"/>
            <p:cNvSpPr>
              <a:spLocks/>
            </p:cNvSpPr>
            <p:nvPr/>
          </p:nvSpPr>
          <p:spPr bwMode="auto">
            <a:xfrm>
              <a:off x="3216" y="600"/>
              <a:ext cx="228" cy="1103"/>
            </a:xfrm>
            <a:custGeom>
              <a:avLst/>
              <a:gdLst>
                <a:gd name="T0" fmla="*/ 0 w 528"/>
                <a:gd name="T1" fmla="*/ 0 h 576"/>
                <a:gd name="T2" fmla="*/ 0 w 528"/>
                <a:gd name="T3" fmla="*/ 288 h 576"/>
                <a:gd name="T4" fmla="*/ 528 w 528"/>
                <a:gd name="T5" fmla="*/ 288 h 576"/>
                <a:gd name="T6" fmla="*/ 528 w 528"/>
                <a:gd name="T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576">
                  <a:moveTo>
                    <a:pt x="0" y="0"/>
                  </a:moveTo>
                  <a:lnTo>
                    <a:pt x="0" y="288"/>
                  </a:lnTo>
                  <a:lnTo>
                    <a:pt x="528" y="288"/>
                  </a:lnTo>
                  <a:lnTo>
                    <a:pt x="528" y="576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07" name="Group 167"/>
          <p:cNvGrpSpPr>
            <a:grpSpLocks/>
          </p:cNvGrpSpPr>
          <p:nvPr/>
        </p:nvGrpSpPr>
        <p:grpSpPr bwMode="auto">
          <a:xfrm>
            <a:off x="5816600" y="3486150"/>
            <a:ext cx="896938" cy="3040063"/>
            <a:chOff x="3648" y="2196"/>
            <a:chExt cx="565" cy="1915"/>
          </a:xfrm>
        </p:grpSpPr>
        <p:sp>
          <p:nvSpPr>
            <p:cNvPr id="394408" name="Freeform 168"/>
            <p:cNvSpPr>
              <a:spLocks/>
            </p:cNvSpPr>
            <p:nvPr/>
          </p:nvSpPr>
          <p:spPr bwMode="auto">
            <a:xfrm>
              <a:off x="3839" y="2196"/>
              <a:ext cx="353" cy="169"/>
            </a:xfrm>
            <a:custGeom>
              <a:avLst/>
              <a:gdLst>
                <a:gd name="T0" fmla="*/ 137 w 324"/>
                <a:gd name="T1" fmla="*/ 155 h 155"/>
                <a:gd name="T2" fmla="*/ 63 w 324"/>
                <a:gd name="T3" fmla="*/ 149 h 155"/>
                <a:gd name="T4" fmla="*/ 20 w 324"/>
                <a:gd name="T5" fmla="*/ 111 h 155"/>
                <a:gd name="T6" fmla="*/ 5 w 324"/>
                <a:gd name="T7" fmla="*/ 102 h 155"/>
                <a:gd name="T8" fmla="*/ 0 w 324"/>
                <a:gd name="T9" fmla="*/ 95 h 155"/>
                <a:gd name="T10" fmla="*/ 6 w 324"/>
                <a:gd name="T11" fmla="*/ 91 h 155"/>
                <a:gd name="T12" fmla="*/ 23 w 324"/>
                <a:gd name="T13" fmla="*/ 50 h 155"/>
                <a:gd name="T14" fmla="*/ 28 w 324"/>
                <a:gd name="T15" fmla="*/ 46 h 155"/>
                <a:gd name="T16" fmla="*/ 45 w 324"/>
                <a:gd name="T17" fmla="*/ 25 h 155"/>
                <a:gd name="T18" fmla="*/ 60 w 324"/>
                <a:gd name="T19" fmla="*/ 33 h 155"/>
                <a:gd name="T20" fmla="*/ 122 w 324"/>
                <a:gd name="T21" fmla="*/ 34 h 155"/>
                <a:gd name="T22" fmla="*/ 200 w 324"/>
                <a:gd name="T23" fmla="*/ 0 h 155"/>
                <a:gd name="T24" fmla="*/ 283 w 324"/>
                <a:gd name="T25" fmla="*/ 1 h 155"/>
                <a:gd name="T26" fmla="*/ 324 w 324"/>
                <a:gd name="T27" fmla="*/ 30 h 155"/>
                <a:gd name="T28" fmla="*/ 275 w 324"/>
                <a:gd name="T29" fmla="*/ 77 h 155"/>
                <a:gd name="T30" fmla="*/ 236 w 324"/>
                <a:gd name="T31" fmla="*/ 132 h 155"/>
                <a:gd name="T32" fmla="*/ 207 w 324"/>
                <a:gd name="T33" fmla="*/ 141 h 155"/>
                <a:gd name="T34" fmla="*/ 137 w 324"/>
                <a:gd name="T35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4" h="155">
                  <a:moveTo>
                    <a:pt x="137" y="155"/>
                  </a:moveTo>
                  <a:lnTo>
                    <a:pt x="63" y="149"/>
                  </a:lnTo>
                  <a:lnTo>
                    <a:pt x="20" y="111"/>
                  </a:lnTo>
                  <a:lnTo>
                    <a:pt x="5" y="102"/>
                  </a:lnTo>
                  <a:lnTo>
                    <a:pt x="0" y="95"/>
                  </a:lnTo>
                  <a:lnTo>
                    <a:pt x="6" y="91"/>
                  </a:lnTo>
                  <a:lnTo>
                    <a:pt x="23" y="50"/>
                  </a:lnTo>
                  <a:lnTo>
                    <a:pt x="28" y="46"/>
                  </a:lnTo>
                  <a:lnTo>
                    <a:pt x="45" y="25"/>
                  </a:lnTo>
                  <a:lnTo>
                    <a:pt x="60" y="33"/>
                  </a:lnTo>
                  <a:lnTo>
                    <a:pt x="122" y="34"/>
                  </a:lnTo>
                  <a:lnTo>
                    <a:pt x="200" y="0"/>
                  </a:lnTo>
                  <a:lnTo>
                    <a:pt x="283" y="1"/>
                  </a:lnTo>
                  <a:lnTo>
                    <a:pt x="324" y="30"/>
                  </a:lnTo>
                  <a:lnTo>
                    <a:pt x="275" y="77"/>
                  </a:lnTo>
                  <a:lnTo>
                    <a:pt x="236" y="132"/>
                  </a:lnTo>
                  <a:lnTo>
                    <a:pt x="207" y="141"/>
                  </a:lnTo>
                  <a:lnTo>
                    <a:pt x="137" y="15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09" name="Freeform 169"/>
            <p:cNvSpPr>
              <a:spLocks/>
            </p:cNvSpPr>
            <p:nvPr/>
          </p:nvSpPr>
          <p:spPr bwMode="auto">
            <a:xfrm flipH="1">
              <a:off x="3936" y="2288"/>
              <a:ext cx="96" cy="1504"/>
            </a:xfrm>
            <a:custGeom>
              <a:avLst/>
              <a:gdLst>
                <a:gd name="T0" fmla="*/ 0 w 1296"/>
                <a:gd name="T1" fmla="*/ 0 h 96"/>
                <a:gd name="T2" fmla="*/ 1152 w 1296"/>
                <a:gd name="T3" fmla="*/ 0 h 96"/>
                <a:gd name="T4" fmla="*/ 1296 w 1296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6" h="96">
                  <a:moveTo>
                    <a:pt x="0" y="0"/>
                  </a:moveTo>
                  <a:lnTo>
                    <a:pt x="1152" y="0"/>
                  </a:lnTo>
                  <a:lnTo>
                    <a:pt x="129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4410" name="Text Box 170"/>
            <p:cNvSpPr txBox="1">
              <a:spLocks noChangeArrowheads="1"/>
            </p:cNvSpPr>
            <p:nvPr/>
          </p:nvSpPr>
          <p:spPr bwMode="auto">
            <a:xfrm>
              <a:off x="3648" y="3801"/>
              <a:ext cx="56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HUNGARY</a:t>
              </a:r>
            </a:p>
          </p:txBody>
        </p:sp>
        <p:pic>
          <p:nvPicPr>
            <p:cNvPr id="394411" name="Picture 17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" y="3929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94412" name="Group 172"/>
          <p:cNvGrpSpPr>
            <a:grpSpLocks/>
          </p:cNvGrpSpPr>
          <p:nvPr/>
        </p:nvGrpSpPr>
        <p:grpSpPr bwMode="auto">
          <a:xfrm>
            <a:off x="6184900" y="508000"/>
            <a:ext cx="1720850" cy="1804988"/>
            <a:chOff x="3880" y="320"/>
            <a:chExt cx="1084" cy="1137"/>
          </a:xfrm>
        </p:grpSpPr>
        <p:sp>
          <p:nvSpPr>
            <p:cNvPr id="394413" name="Freeform 173"/>
            <p:cNvSpPr>
              <a:spLocks/>
            </p:cNvSpPr>
            <p:nvPr/>
          </p:nvSpPr>
          <p:spPr bwMode="auto">
            <a:xfrm>
              <a:off x="3880" y="852"/>
              <a:ext cx="572" cy="605"/>
            </a:xfrm>
            <a:custGeom>
              <a:avLst/>
              <a:gdLst>
                <a:gd name="T0" fmla="*/ 441 w 525"/>
                <a:gd name="T1" fmla="*/ 298 h 555"/>
                <a:gd name="T2" fmla="*/ 425 w 525"/>
                <a:gd name="T3" fmla="*/ 280 h 555"/>
                <a:gd name="T4" fmla="*/ 423 w 525"/>
                <a:gd name="T5" fmla="*/ 232 h 555"/>
                <a:gd name="T6" fmla="*/ 370 w 525"/>
                <a:gd name="T7" fmla="*/ 171 h 555"/>
                <a:gd name="T8" fmla="*/ 395 w 525"/>
                <a:gd name="T9" fmla="*/ 131 h 555"/>
                <a:gd name="T10" fmla="*/ 335 w 525"/>
                <a:gd name="T11" fmla="*/ 98 h 555"/>
                <a:gd name="T12" fmla="*/ 332 w 525"/>
                <a:gd name="T13" fmla="*/ 62 h 555"/>
                <a:gd name="T14" fmla="*/ 334 w 525"/>
                <a:gd name="T15" fmla="*/ 52 h 555"/>
                <a:gd name="T16" fmla="*/ 332 w 525"/>
                <a:gd name="T17" fmla="*/ 17 h 555"/>
                <a:gd name="T18" fmla="*/ 265 w 525"/>
                <a:gd name="T19" fmla="*/ 0 h 555"/>
                <a:gd name="T20" fmla="*/ 208 w 525"/>
                <a:gd name="T21" fmla="*/ 21 h 555"/>
                <a:gd name="T22" fmla="*/ 195 w 525"/>
                <a:gd name="T23" fmla="*/ 61 h 555"/>
                <a:gd name="T24" fmla="*/ 170 w 525"/>
                <a:gd name="T25" fmla="*/ 73 h 555"/>
                <a:gd name="T26" fmla="*/ 117 w 525"/>
                <a:gd name="T27" fmla="*/ 71 h 555"/>
                <a:gd name="T28" fmla="*/ 73 w 525"/>
                <a:gd name="T29" fmla="*/ 62 h 555"/>
                <a:gd name="T30" fmla="*/ 26 w 525"/>
                <a:gd name="T31" fmla="*/ 37 h 555"/>
                <a:gd name="T32" fmla="*/ 0 w 525"/>
                <a:gd name="T33" fmla="*/ 52 h 555"/>
                <a:gd name="T34" fmla="*/ 117 w 525"/>
                <a:gd name="T35" fmla="*/ 100 h 555"/>
                <a:gd name="T36" fmla="*/ 158 w 525"/>
                <a:gd name="T37" fmla="*/ 173 h 555"/>
                <a:gd name="T38" fmla="*/ 179 w 525"/>
                <a:gd name="T39" fmla="*/ 225 h 555"/>
                <a:gd name="T40" fmla="*/ 197 w 525"/>
                <a:gd name="T41" fmla="*/ 221 h 555"/>
                <a:gd name="T42" fmla="*/ 218 w 525"/>
                <a:gd name="T43" fmla="*/ 236 h 555"/>
                <a:gd name="T44" fmla="*/ 228 w 525"/>
                <a:gd name="T45" fmla="*/ 275 h 555"/>
                <a:gd name="T46" fmla="*/ 156 w 525"/>
                <a:gd name="T47" fmla="*/ 331 h 555"/>
                <a:gd name="T48" fmla="*/ 127 w 525"/>
                <a:gd name="T49" fmla="*/ 361 h 555"/>
                <a:gd name="T50" fmla="*/ 91 w 525"/>
                <a:gd name="T51" fmla="*/ 378 h 555"/>
                <a:gd name="T52" fmla="*/ 99 w 525"/>
                <a:gd name="T53" fmla="*/ 440 h 555"/>
                <a:gd name="T54" fmla="*/ 113 w 525"/>
                <a:gd name="T55" fmla="*/ 510 h 555"/>
                <a:gd name="T56" fmla="*/ 160 w 525"/>
                <a:gd name="T57" fmla="*/ 527 h 555"/>
                <a:gd name="T58" fmla="*/ 161 w 525"/>
                <a:gd name="T59" fmla="*/ 535 h 555"/>
                <a:gd name="T60" fmla="*/ 180 w 525"/>
                <a:gd name="T61" fmla="*/ 532 h 555"/>
                <a:gd name="T62" fmla="*/ 196 w 525"/>
                <a:gd name="T63" fmla="*/ 555 h 555"/>
                <a:gd name="T64" fmla="*/ 208 w 525"/>
                <a:gd name="T65" fmla="*/ 547 h 555"/>
                <a:gd name="T66" fmla="*/ 316 w 525"/>
                <a:gd name="T67" fmla="*/ 528 h 555"/>
                <a:gd name="T68" fmla="*/ 339 w 525"/>
                <a:gd name="T69" fmla="*/ 517 h 555"/>
                <a:gd name="T70" fmla="*/ 395 w 525"/>
                <a:gd name="T71" fmla="*/ 517 h 555"/>
                <a:gd name="T72" fmla="*/ 429 w 525"/>
                <a:gd name="T73" fmla="*/ 484 h 555"/>
                <a:gd name="T74" fmla="*/ 461 w 525"/>
                <a:gd name="T75" fmla="*/ 452 h 555"/>
                <a:gd name="T76" fmla="*/ 493 w 525"/>
                <a:gd name="T77" fmla="*/ 418 h 555"/>
                <a:gd name="T78" fmla="*/ 525 w 525"/>
                <a:gd name="T79" fmla="*/ 385 h 555"/>
                <a:gd name="T80" fmla="*/ 447 w 525"/>
                <a:gd name="T81" fmla="*/ 340 h 555"/>
                <a:gd name="T82" fmla="*/ 467 w 525"/>
                <a:gd name="T83" fmla="*/ 324 h 555"/>
                <a:gd name="T84" fmla="*/ 441 w 525"/>
                <a:gd name="T85" fmla="*/ 298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5" h="555">
                  <a:moveTo>
                    <a:pt x="441" y="298"/>
                  </a:moveTo>
                  <a:lnTo>
                    <a:pt x="425" y="280"/>
                  </a:lnTo>
                  <a:lnTo>
                    <a:pt x="423" y="232"/>
                  </a:lnTo>
                  <a:lnTo>
                    <a:pt x="370" y="171"/>
                  </a:lnTo>
                  <a:lnTo>
                    <a:pt x="395" y="131"/>
                  </a:lnTo>
                  <a:lnTo>
                    <a:pt x="335" y="98"/>
                  </a:lnTo>
                  <a:lnTo>
                    <a:pt x="332" y="62"/>
                  </a:lnTo>
                  <a:lnTo>
                    <a:pt x="334" y="52"/>
                  </a:lnTo>
                  <a:lnTo>
                    <a:pt x="332" y="17"/>
                  </a:lnTo>
                  <a:lnTo>
                    <a:pt x="265" y="0"/>
                  </a:lnTo>
                  <a:lnTo>
                    <a:pt x="208" y="21"/>
                  </a:lnTo>
                  <a:lnTo>
                    <a:pt x="195" y="61"/>
                  </a:lnTo>
                  <a:lnTo>
                    <a:pt x="170" y="73"/>
                  </a:lnTo>
                  <a:lnTo>
                    <a:pt x="117" y="71"/>
                  </a:lnTo>
                  <a:lnTo>
                    <a:pt x="73" y="62"/>
                  </a:lnTo>
                  <a:lnTo>
                    <a:pt x="26" y="37"/>
                  </a:lnTo>
                  <a:lnTo>
                    <a:pt x="0" y="52"/>
                  </a:lnTo>
                  <a:lnTo>
                    <a:pt x="117" y="100"/>
                  </a:lnTo>
                  <a:lnTo>
                    <a:pt x="158" y="173"/>
                  </a:lnTo>
                  <a:lnTo>
                    <a:pt x="179" y="225"/>
                  </a:lnTo>
                  <a:lnTo>
                    <a:pt x="197" y="221"/>
                  </a:lnTo>
                  <a:lnTo>
                    <a:pt x="218" y="236"/>
                  </a:lnTo>
                  <a:lnTo>
                    <a:pt x="228" y="275"/>
                  </a:lnTo>
                  <a:lnTo>
                    <a:pt x="156" y="331"/>
                  </a:lnTo>
                  <a:lnTo>
                    <a:pt x="127" y="361"/>
                  </a:lnTo>
                  <a:lnTo>
                    <a:pt x="91" y="378"/>
                  </a:lnTo>
                  <a:lnTo>
                    <a:pt x="99" y="440"/>
                  </a:lnTo>
                  <a:lnTo>
                    <a:pt x="113" y="510"/>
                  </a:lnTo>
                  <a:lnTo>
                    <a:pt x="160" y="527"/>
                  </a:lnTo>
                  <a:lnTo>
                    <a:pt x="161" y="535"/>
                  </a:lnTo>
                  <a:lnTo>
                    <a:pt x="180" y="532"/>
                  </a:lnTo>
                  <a:lnTo>
                    <a:pt x="196" y="555"/>
                  </a:lnTo>
                  <a:lnTo>
                    <a:pt x="208" y="547"/>
                  </a:lnTo>
                  <a:lnTo>
                    <a:pt x="316" y="528"/>
                  </a:lnTo>
                  <a:lnTo>
                    <a:pt x="339" y="517"/>
                  </a:lnTo>
                  <a:lnTo>
                    <a:pt x="395" y="517"/>
                  </a:lnTo>
                  <a:lnTo>
                    <a:pt x="429" y="484"/>
                  </a:lnTo>
                  <a:lnTo>
                    <a:pt x="461" y="452"/>
                  </a:lnTo>
                  <a:lnTo>
                    <a:pt x="493" y="418"/>
                  </a:lnTo>
                  <a:lnTo>
                    <a:pt x="525" y="385"/>
                  </a:lnTo>
                  <a:lnTo>
                    <a:pt x="447" y="340"/>
                  </a:lnTo>
                  <a:lnTo>
                    <a:pt x="467" y="324"/>
                  </a:lnTo>
                  <a:lnTo>
                    <a:pt x="441" y="298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14" name="Text Box 174"/>
            <p:cNvSpPr txBox="1">
              <a:spLocks noChangeArrowheads="1"/>
            </p:cNvSpPr>
            <p:nvPr/>
          </p:nvSpPr>
          <p:spPr bwMode="auto">
            <a:xfrm>
              <a:off x="4437" y="500"/>
              <a:ext cx="52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FINLAND</a:t>
              </a:r>
            </a:p>
          </p:txBody>
        </p:sp>
        <p:pic>
          <p:nvPicPr>
            <p:cNvPr id="394415" name="Picture 17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4" y="320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16" name="Freeform 176"/>
            <p:cNvSpPr>
              <a:spLocks/>
            </p:cNvSpPr>
            <p:nvPr/>
          </p:nvSpPr>
          <p:spPr bwMode="auto">
            <a:xfrm>
              <a:off x="4224" y="624"/>
              <a:ext cx="480" cy="432"/>
            </a:xfrm>
            <a:custGeom>
              <a:avLst/>
              <a:gdLst>
                <a:gd name="T0" fmla="*/ 0 w 480"/>
                <a:gd name="T1" fmla="*/ 432 h 432"/>
                <a:gd name="T2" fmla="*/ 480 w 480"/>
                <a:gd name="T3" fmla="*/ 192 h 432"/>
                <a:gd name="T4" fmla="*/ 480 w 480"/>
                <a:gd name="T5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432">
                  <a:moveTo>
                    <a:pt x="0" y="432"/>
                  </a:moveTo>
                  <a:lnTo>
                    <a:pt x="480" y="192"/>
                  </a:lnTo>
                  <a:lnTo>
                    <a:pt x="480" y="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17" name="Group 177"/>
          <p:cNvGrpSpPr>
            <a:grpSpLocks/>
          </p:cNvGrpSpPr>
          <p:nvPr/>
        </p:nvGrpSpPr>
        <p:grpSpPr bwMode="auto">
          <a:xfrm>
            <a:off x="5622925" y="1444625"/>
            <a:ext cx="2360613" cy="1322388"/>
            <a:chOff x="3526" y="910"/>
            <a:chExt cx="1487" cy="833"/>
          </a:xfrm>
        </p:grpSpPr>
        <p:sp>
          <p:nvSpPr>
            <p:cNvPr id="394418" name="Freeform 178"/>
            <p:cNvSpPr>
              <a:spLocks/>
            </p:cNvSpPr>
            <p:nvPr/>
          </p:nvSpPr>
          <p:spPr bwMode="auto">
            <a:xfrm>
              <a:off x="3526" y="910"/>
              <a:ext cx="549" cy="833"/>
            </a:xfrm>
            <a:custGeom>
              <a:avLst/>
              <a:gdLst>
                <a:gd name="T0" fmla="*/ 351 w 505"/>
                <a:gd name="T1" fmla="*/ 295 h 765"/>
                <a:gd name="T2" fmla="*/ 294 w 505"/>
                <a:gd name="T3" fmla="*/ 329 h 765"/>
                <a:gd name="T4" fmla="*/ 261 w 505"/>
                <a:gd name="T5" fmla="*/ 357 h 765"/>
                <a:gd name="T6" fmla="*/ 249 w 505"/>
                <a:gd name="T7" fmla="*/ 401 h 765"/>
                <a:gd name="T8" fmla="*/ 312 w 505"/>
                <a:gd name="T9" fmla="*/ 485 h 765"/>
                <a:gd name="T10" fmla="*/ 290 w 505"/>
                <a:gd name="T11" fmla="*/ 533 h 765"/>
                <a:gd name="T12" fmla="*/ 275 w 505"/>
                <a:gd name="T13" fmla="*/ 524 h 765"/>
                <a:gd name="T14" fmla="*/ 319 w 505"/>
                <a:gd name="T15" fmla="*/ 536 h 765"/>
                <a:gd name="T16" fmla="*/ 283 w 505"/>
                <a:gd name="T17" fmla="*/ 549 h 765"/>
                <a:gd name="T18" fmla="*/ 234 w 505"/>
                <a:gd name="T19" fmla="*/ 576 h 765"/>
                <a:gd name="T20" fmla="*/ 248 w 505"/>
                <a:gd name="T21" fmla="*/ 590 h 765"/>
                <a:gd name="T22" fmla="*/ 252 w 505"/>
                <a:gd name="T23" fmla="*/ 628 h 765"/>
                <a:gd name="T24" fmla="*/ 238 w 505"/>
                <a:gd name="T25" fmla="*/ 672 h 765"/>
                <a:gd name="T26" fmla="*/ 155 w 505"/>
                <a:gd name="T27" fmla="*/ 733 h 765"/>
                <a:gd name="T28" fmla="*/ 97 w 505"/>
                <a:gd name="T29" fmla="*/ 761 h 765"/>
                <a:gd name="T30" fmla="*/ 70 w 505"/>
                <a:gd name="T31" fmla="*/ 681 h 765"/>
                <a:gd name="T32" fmla="*/ 32 w 505"/>
                <a:gd name="T33" fmla="*/ 600 h 765"/>
                <a:gd name="T34" fmla="*/ 15 w 505"/>
                <a:gd name="T35" fmla="*/ 597 h 765"/>
                <a:gd name="T36" fmla="*/ 9 w 505"/>
                <a:gd name="T37" fmla="*/ 555 h 765"/>
                <a:gd name="T38" fmla="*/ 41 w 505"/>
                <a:gd name="T39" fmla="*/ 453 h 765"/>
                <a:gd name="T40" fmla="*/ 60 w 505"/>
                <a:gd name="T41" fmla="*/ 420 h 765"/>
                <a:gd name="T42" fmla="*/ 24 w 505"/>
                <a:gd name="T43" fmla="*/ 346 h 765"/>
                <a:gd name="T44" fmla="*/ 61 w 505"/>
                <a:gd name="T45" fmla="*/ 267 h 765"/>
                <a:gd name="T46" fmla="*/ 76 w 505"/>
                <a:gd name="T47" fmla="*/ 240 h 765"/>
                <a:gd name="T48" fmla="*/ 101 w 505"/>
                <a:gd name="T49" fmla="*/ 157 h 765"/>
                <a:gd name="T50" fmla="*/ 159 w 505"/>
                <a:gd name="T51" fmla="*/ 116 h 765"/>
                <a:gd name="T52" fmla="*/ 235 w 505"/>
                <a:gd name="T53" fmla="*/ 47 h 765"/>
                <a:gd name="T54" fmla="*/ 311 w 505"/>
                <a:gd name="T55" fmla="*/ 30 h 765"/>
                <a:gd name="T56" fmla="*/ 326 w 505"/>
                <a:gd name="T57" fmla="*/ 0 h 765"/>
                <a:gd name="T58" fmla="*/ 484 w 505"/>
                <a:gd name="T59" fmla="*/ 121 h 765"/>
                <a:gd name="T60" fmla="*/ 447 w 505"/>
                <a:gd name="T61" fmla="*/ 172 h 765"/>
                <a:gd name="T62" fmla="*/ 426 w 505"/>
                <a:gd name="T63" fmla="*/ 188 h 765"/>
                <a:gd name="T64" fmla="*/ 395 w 505"/>
                <a:gd name="T65" fmla="*/ 199 h 765"/>
                <a:gd name="T66" fmla="*/ 401 w 505"/>
                <a:gd name="T67" fmla="*/ 25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5" h="765">
                  <a:moveTo>
                    <a:pt x="401" y="255"/>
                  </a:moveTo>
                  <a:lnTo>
                    <a:pt x="351" y="295"/>
                  </a:lnTo>
                  <a:lnTo>
                    <a:pt x="313" y="317"/>
                  </a:lnTo>
                  <a:lnTo>
                    <a:pt x="294" y="329"/>
                  </a:lnTo>
                  <a:lnTo>
                    <a:pt x="266" y="333"/>
                  </a:lnTo>
                  <a:lnTo>
                    <a:pt x="261" y="357"/>
                  </a:lnTo>
                  <a:lnTo>
                    <a:pt x="252" y="367"/>
                  </a:lnTo>
                  <a:lnTo>
                    <a:pt x="249" y="401"/>
                  </a:lnTo>
                  <a:lnTo>
                    <a:pt x="263" y="461"/>
                  </a:lnTo>
                  <a:lnTo>
                    <a:pt x="312" y="485"/>
                  </a:lnTo>
                  <a:lnTo>
                    <a:pt x="333" y="508"/>
                  </a:lnTo>
                  <a:lnTo>
                    <a:pt x="290" y="533"/>
                  </a:lnTo>
                  <a:lnTo>
                    <a:pt x="273" y="516"/>
                  </a:lnTo>
                  <a:lnTo>
                    <a:pt x="275" y="524"/>
                  </a:lnTo>
                  <a:lnTo>
                    <a:pt x="218" y="530"/>
                  </a:lnTo>
                  <a:lnTo>
                    <a:pt x="319" y="536"/>
                  </a:lnTo>
                  <a:lnTo>
                    <a:pt x="290" y="560"/>
                  </a:lnTo>
                  <a:lnTo>
                    <a:pt x="283" y="549"/>
                  </a:lnTo>
                  <a:lnTo>
                    <a:pt x="255" y="577"/>
                  </a:lnTo>
                  <a:lnTo>
                    <a:pt x="234" y="576"/>
                  </a:lnTo>
                  <a:lnTo>
                    <a:pt x="250" y="589"/>
                  </a:lnTo>
                  <a:lnTo>
                    <a:pt x="248" y="590"/>
                  </a:lnTo>
                  <a:lnTo>
                    <a:pt x="243" y="614"/>
                  </a:lnTo>
                  <a:lnTo>
                    <a:pt x="252" y="628"/>
                  </a:lnTo>
                  <a:lnTo>
                    <a:pt x="246" y="625"/>
                  </a:lnTo>
                  <a:lnTo>
                    <a:pt x="238" y="672"/>
                  </a:lnTo>
                  <a:lnTo>
                    <a:pt x="230" y="718"/>
                  </a:lnTo>
                  <a:lnTo>
                    <a:pt x="155" y="733"/>
                  </a:lnTo>
                  <a:lnTo>
                    <a:pt x="146" y="765"/>
                  </a:lnTo>
                  <a:lnTo>
                    <a:pt x="97" y="761"/>
                  </a:lnTo>
                  <a:lnTo>
                    <a:pt x="81" y="717"/>
                  </a:lnTo>
                  <a:lnTo>
                    <a:pt x="70" y="681"/>
                  </a:lnTo>
                  <a:lnTo>
                    <a:pt x="28" y="616"/>
                  </a:lnTo>
                  <a:lnTo>
                    <a:pt x="32" y="600"/>
                  </a:lnTo>
                  <a:lnTo>
                    <a:pt x="16" y="596"/>
                  </a:lnTo>
                  <a:lnTo>
                    <a:pt x="15" y="597"/>
                  </a:lnTo>
                  <a:lnTo>
                    <a:pt x="0" y="562"/>
                  </a:lnTo>
                  <a:lnTo>
                    <a:pt x="9" y="555"/>
                  </a:lnTo>
                  <a:lnTo>
                    <a:pt x="37" y="503"/>
                  </a:lnTo>
                  <a:lnTo>
                    <a:pt x="41" y="453"/>
                  </a:lnTo>
                  <a:lnTo>
                    <a:pt x="41" y="438"/>
                  </a:lnTo>
                  <a:lnTo>
                    <a:pt x="60" y="420"/>
                  </a:lnTo>
                  <a:lnTo>
                    <a:pt x="26" y="400"/>
                  </a:lnTo>
                  <a:lnTo>
                    <a:pt x="24" y="346"/>
                  </a:lnTo>
                  <a:lnTo>
                    <a:pt x="23" y="291"/>
                  </a:lnTo>
                  <a:lnTo>
                    <a:pt x="61" y="267"/>
                  </a:lnTo>
                  <a:lnTo>
                    <a:pt x="99" y="264"/>
                  </a:lnTo>
                  <a:lnTo>
                    <a:pt x="76" y="240"/>
                  </a:lnTo>
                  <a:lnTo>
                    <a:pt x="108" y="172"/>
                  </a:lnTo>
                  <a:lnTo>
                    <a:pt x="101" y="157"/>
                  </a:lnTo>
                  <a:lnTo>
                    <a:pt x="141" y="149"/>
                  </a:lnTo>
                  <a:lnTo>
                    <a:pt x="159" y="116"/>
                  </a:lnTo>
                  <a:lnTo>
                    <a:pt x="180" y="62"/>
                  </a:lnTo>
                  <a:lnTo>
                    <a:pt x="235" y="47"/>
                  </a:lnTo>
                  <a:lnTo>
                    <a:pt x="241" y="28"/>
                  </a:lnTo>
                  <a:lnTo>
                    <a:pt x="311" y="30"/>
                  </a:lnTo>
                  <a:lnTo>
                    <a:pt x="306" y="0"/>
                  </a:lnTo>
                  <a:lnTo>
                    <a:pt x="326" y="0"/>
                  </a:lnTo>
                  <a:lnTo>
                    <a:pt x="443" y="48"/>
                  </a:lnTo>
                  <a:lnTo>
                    <a:pt x="484" y="121"/>
                  </a:lnTo>
                  <a:lnTo>
                    <a:pt x="505" y="173"/>
                  </a:lnTo>
                  <a:lnTo>
                    <a:pt x="447" y="172"/>
                  </a:lnTo>
                  <a:lnTo>
                    <a:pt x="431" y="178"/>
                  </a:lnTo>
                  <a:lnTo>
                    <a:pt x="426" y="188"/>
                  </a:lnTo>
                  <a:lnTo>
                    <a:pt x="417" y="184"/>
                  </a:lnTo>
                  <a:lnTo>
                    <a:pt x="395" y="199"/>
                  </a:lnTo>
                  <a:lnTo>
                    <a:pt x="387" y="227"/>
                  </a:lnTo>
                  <a:lnTo>
                    <a:pt x="401" y="25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19" name="Text Box 179"/>
            <p:cNvSpPr txBox="1">
              <a:spLocks noChangeArrowheads="1"/>
            </p:cNvSpPr>
            <p:nvPr/>
          </p:nvSpPr>
          <p:spPr bwMode="auto">
            <a:xfrm>
              <a:off x="4506" y="1187"/>
              <a:ext cx="5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SWEDEN</a:t>
              </a:r>
            </a:p>
          </p:txBody>
        </p:sp>
        <p:pic>
          <p:nvPicPr>
            <p:cNvPr id="394420" name="Picture 180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8" y="1000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21" name="Line 181"/>
            <p:cNvSpPr>
              <a:spLocks noChangeShapeType="1"/>
            </p:cNvSpPr>
            <p:nvPr/>
          </p:nvSpPr>
          <p:spPr bwMode="auto">
            <a:xfrm>
              <a:off x="3792" y="1248"/>
              <a:ext cx="76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22" name="Group 182"/>
          <p:cNvGrpSpPr>
            <a:grpSpLocks/>
          </p:cNvGrpSpPr>
          <p:nvPr/>
        </p:nvGrpSpPr>
        <p:grpSpPr bwMode="auto">
          <a:xfrm>
            <a:off x="3937000" y="3984625"/>
            <a:ext cx="1131888" cy="1963738"/>
            <a:chOff x="2464" y="2510"/>
            <a:chExt cx="713" cy="1237"/>
          </a:xfrm>
        </p:grpSpPr>
        <p:sp>
          <p:nvSpPr>
            <p:cNvPr id="394423" name="Freeform 183"/>
            <p:cNvSpPr>
              <a:spLocks/>
            </p:cNvSpPr>
            <p:nvPr/>
          </p:nvSpPr>
          <p:spPr bwMode="auto">
            <a:xfrm>
              <a:off x="3121" y="2771"/>
              <a:ext cx="56" cy="32"/>
            </a:xfrm>
            <a:custGeom>
              <a:avLst/>
              <a:gdLst>
                <a:gd name="T0" fmla="*/ 52 w 52"/>
                <a:gd name="T1" fmla="*/ 7 h 29"/>
                <a:gd name="T2" fmla="*/ 25 w 52"/>
                <a:gd name="T3" fmla="*/ 29 h 29"/>
                <a:gd name="T4" fmla="*/ 0 w 52"/>
                <a:gd name="T5" fmla="*/ 11 h 29"/>
                <a:gd name="T6" fmla="*/ 33 w 52"/>
                <a:gd name="T7" fmla="*/ 0 h 29"/>
                <a:gd name="T8" fmla="*/ 52 w 52"/>
                <a:gd name="T9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52" y="7"/>
                  </a:moveTo>
                  <a:lnTo>
                    <a:pt x="25" y="29"/>
                  </a:lnTo>
                  <a:lnTo>
                    <a:pt x="0" y="11"/>
                  </a:lnTo>
                  <a:lnTo>
                    <a:pt x="33" y="0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94424" name="Group 184"/>
            <p:cNvGrpSpPr>
              <a:grpSpLocks/>
            </p:cNvGrpSpPr>
            <p:nvPr/>
          </p:nvGrpSpPr>
          <p:grpSpPr bwMode="auto">
            <a:xfrm>
              <a:off x="2464" y="2510"/>
              <a:ext cx="696" cy="1237"/>
              <a:chOff x="2464" y="2510"/>
              <a:chExt cx="696" cy="1237"/>
            </a:xfrm>
          </p:grpSpPr>
          <p:sp>
            <p:nvSpPr>
              <p:cNvPr id="394425" name="Freeform 185"/>
              <p:cNvSpPr>
                <a:spLocks/>
              </p:cNvSpPr>
              <p:nvPr/>
            </p:nvSpPr>
            <p:spPr bwMode="auto">
              <a:xfrm>
                <a:off x="2493" y="2510"/>
                <a:ext cx="667" cy="509"/>
              </a:xfrm>
              <a:custGeom>
                <a:avLst/>
                <a:gdLst>
                  <a:gd name="T0" fmla="*/ 124 w 613"/>
                  <a:gd name="T1" fmla="*/ 115 h 468"/>
                  <a:gd name="T2" fmla="*/ 58 w 613"/>
                  <a:gd name="T3" fmla="*/ 112 h 468"/>
                  <a:gd name="T4" fmla="*/ 41 w 613"/>
                  <a:gd name="T5" fmla="*/ 106 h 468"/>
                  <a:gd name="T6" fmla="*/ 12 w 613"/>
                  <a:gd name="T7" fmla="*/ 109 h 468"/>
                  <a:gd name="T8" fmla="*/ 11 w 613"/>
                  <a:gd name="T9" fmla="*/ 91 h 468"/>
                  <a:gd name="T10" fmla="*/ 5 w 613"/>
                  <a:gd name="T11" fmla="*/ 78 h 468"/>
                  <a:gd name="T12" fmla="*/ 5 w 613"/>
                  <a:gd name="T13" fmla="*/ 71 h 468"/>
                  <a:gd name="T14" fmla="*/ 0 w 613"/>
                  <a:gd name="T15" fmla="*/ 58 h 468"/>
                  <a:gd name="T16" fmla="*/ 0 w 613"/>
                  <a:gd name="T17" fmla="*/ 33 h 468"/>
                  <a:gd name="T18" fmla="*/ 76 w 613"/>
                  <a:gd name="T19" fmla="*/ 0 h 468"/>
                  <a:gd name="T20" fmla="*/ 137 w 613"/>
                  <a:gd name="T21" fmla="*/ 9 h 468"/>
                  <a:gd name="T22" fmla="*/ 193 w 613"/>
                  <a:gd name="T23" fmla="*/ 12 h 468"/>
                  <a:gd name="T24" fmla="*/ 251 w 613"/>
                  <a:gd name="T25" fmla="*/ 15 h 468"/>
                  <a:gd name="T26" fmla="*/ 307 w 613"/>
                  <a:gd name="T27" fmla="*/ 17 h 468"/>
                  <a:gd name="T28" fmla="*/ 364 w 613"/>
                  <a:gd name="T29" fmla="*/ 20 h 468"/>
                  <a:gd name="T30" fmla="*/ 388 w 613"/>
                  <a:gd name="T31" fmla="*/ 40 h 468"/>
                  <a:gd name="T32" fmla="*/ 525 w 613"/>
                  <a:gd name="T33" fmla="*/ 70 h 468"/>
                  <a:gd name="T34" fmla="*/ 526 w 613"/>
                  <a:gd name="T35" fmla="*/ 74 h 468"/>
                  <a:gd name="T36" fmla="*/ 539 w 613"/>
                  <a:gd name="T37" fmla="*/ 76 h 468"/>
                  <a:gd name="T38" fmla="*/ 613 w 613"/>
                  <a:gd name="T39" fmla="*/ 80 h 468"/>
                  <a:gd name="T40" fmla="*/ 601 w 613"/>
                  <a:gd name="T41" fmla="*/ 123 h 468"/>
                  <a:gd name="T42" fmla="*/ 546 w 613"/>
                  <a:gd name="T43" fmla="*/ 152 h 468"/>
                  <a:gd name="T44" fmla="*/ 492 w 613"/>
                  <a:gd name="T45" fmla="*/ 180 h 468"/>
                  <a:gd name="T46" fmla="*/ 463 w 613"/>
                  <a:gd name="T47" fmla="*/ 224 h 468"/>
                  <a:gd name="T48" fmla="*/ 434 w 613"/>
                  <a:gd name="T49" fmla="*/ 268 h 468"/>
                  <a:gd name="T50" fmla="*/ 455 w 613"/>
                  <a:gd name="T51" fmla="*/ 314 h 468"/>
                  <a:gd name="T52" fmla="*/ 412 w 613"/>
                  <a:gd name="T53" fmla="*/ 365 h 468"/>
                  <a:gd name="T54" fmla="*/ 401 w 613"/>
                  <a:gd name="T55" fmla="*/ 380 h 468"/>
                  <a:gd name="T56" fmla="*/ 358 w 613"/>
                  <a:gd name="T57" fmla="*/ 404 h 468"/>
                  <a:gd name="T58" fmla="*/ 334 w 613"/>
                  <a:gd name="T59" fmla="*/ 428 h 468"/>
                  <a:gd name="T60" fmla="*/ 274 w 613"/>
                  <a:gd name="T61" fmla="*/ 436 h 468"/>
                  <a:gd name="T62" fmla="*/ 214 w 613"/>
                  <a:gd name="T63" fmla="*/ 443 h 468"/>
                  <a:gd name="T64" fmla="*/ 175 w 613"/>
                  <a:gd name="T65" fmla="*/ 468 h 468"/>
                  <a:gd name="T66" fmla="*/ 174 w 613"/>
                  <a:gd name="T67" fmla="*/ 468 h 468"/>
                  <a:gd name="T68" fmla="*/ 139 w 613"/>
                  <a:gd name="T69" fmla="*/ 467 h 468"/>
                  <a:gd name="T70" fmla="*/ 128 w 613"/>
                  <a:gd name="T71" fmla="*/ 422 h 468"/>
                  <a:gd name="T72" fmla="*/ 86 w 613"/>
                  <a:gd name="T73" fmla="*/ 404 h 468"/>
                  <a:gd name="T74" fmla="*/ 70 w 613"/>
                  <a:gd name="T75" fmla="*/ 405 h 468"/>
                  <a:gd name="T76" fmla="*/ 68 w 613"/>
                  <a:gd name="T77" fmla="*/ 388 h 468"/>
                  <a:gd name="T78" fmla="*/ 87 w 613"/>
                  <a:gd name="T79" fmla="*/ 351 h 468"/>
                  <a:gd name="T80" fmla="*/ 83 w 613"/>
                  <a:gd name="T81" fmla="*/ 337 h 468"/>
                  <a:gd name="T82" fmla="*/ 90 w 613"/>
                  <a:gd name="T83" fmla="*/ 303 h 468"/>
                  <a:gd name="T84" fmla="*/ 69 w 613"/>
                  <a:gd name="T85" fmla="*/ 254 h 468"/>
                  <a:gd name="T86" fmla="*/ 86 w 613"/>
                  <a:gd name="T87" fmla="*/ 251 h 468"/>
                  <a:gd name="T88" fmla="*/ 107 w 613"/>
                  <a:gd name="T89" fmla="*/ 176 h 468"/>
                  <a:gd name="T90" fmla="*/ 133 w 613"/>
                  <a:gd name="T91" fmla="*/ 144 h 468"/>
                  <a:gd name="T92" fmla="*/ 124 w 613"/>
                  <a:gd name="T93" fmla="*/ 115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3" h="468">
                    <a:moveTo>
                      <a:pt x="124" y="115"/>
                    </a:moveTo>
                    <a:lnTo>
                      <a:pt x="58" y="112"/>
                    </a:lnTo>
                    <a:lnTo>
                      <a:pt x="41" y="106"/>
                    </a:lnTo>
                    <a:lnTo>
                      <a:pt x="12" y="109"/>
                    </a:lnTo>
                    <a:lnTo>
                      <a:pt x="11" y="91"/>
                    </a:lnTo>
                    <a:lnTo>
                      <a:pt x="5" y="78"/>
                    </a:lnTo>
                    <a:lnTo>
                      <a:pt x="5" y="71"/>
                    </a:lnTo>
                    <a:lnTo>
                      <a:pt x="0" y="58"/>
                    </a:lnTo>
                    <a:lnTo>
                      <a:pt x="0" y="33"/>
                    </a:lnTo>
                    <a:lnTo>
                      <a:pt x="76" y="0"/>
                    </a:lnTo>
                    <a:lnTo>
                      <a:pt x="137" y="9"/>
                    </a:lnTo>
                    <a:lnTo>
                      <a:pt x="193" y="12"/>
                    </a:lnTo>
                    <a:lnTo>
                      <a:pt x="251" y="15"/>
                    </a:lnTo>
                    <a:lnTo>
                      <a:pt x="307" y="17"/>
                    </a:lnTo>
                    <a:lnTo>
                      <a:pt x="364" y="20"/>
                    </a:lnTo>
                    <a:lnTo>
                      <a:pt x="388" y="40"/>
                    </a:lnTo>
                    <a:lnTo>
                      <a:pt x="525" y="70"/>
                    </a:lnTo>
                    <a:lnTo>
                      <a:pt x="526" y="74"/>
                    </a:lnTo>
                    <a:lnTo>
                      <a:pt x="539" y="76"/>
                    </a:lnTo>
                    <a:lnTo>
                      <a:pt x="613" y="80"/>
                    </a:lnTo>
                    <a:lnTo>
                      <a:pt x="601" y="123"/>
                    </a:lnTo>
                    <a:lnTo>
                      <a:pt x="546" y="152"/>
                    </a:lnTo>
                    <a:lnTo>
                      <a:pt x="492" y="180"/>
                    </a:lnTo>
                    <a:lnTo>
                      <a:pt x="463" y="224"/>
                    </a:lnTo>
                    <a:lnTo>
                      <a:pt x="434" y="268"/>
                    </a:lnTo>
                    <a:lnTo>
                      <a:pt x="455" y="314"/>
                    </a:lnTo>
                    <a:lnTo>
                      <a:pt x="412" y="365"/>
                    </a:lnTo>
                    <a:lnTo>
                      <a:pt x="401" y="380"/>
                    </a:lnTo>
                    <a:lnTo>
                      <a:pt x="358" y="404"/>
                    </a:lnTo>
                    <a:lnTo>
                      <a:pt x="334" y="428"/>
                    </a:lnTo>
                    <a:lnTo>
                      <a:pt x="274" y="436"/>
                    </a:lnTo>
                    <a:lnTo>
                      <a:pt x="214" y="443"/>
                    </a:lnTo>
                    <a:lnTo>
                      <a:pt x="175" y="468"/>
                    </a:lnTo>
                    <a:lnTo>
                      <a:pt x="174" y="468"/>
                    </a:lnTo>
                    <a:lnTo>
                      <a:pt x="139" y="467"/>
                    </a:lnTo>
                    <a:lnTo>
                      <a:pt x="128" y="422"/>
                    </a:lnTo>
                    <a:lnTo>
                      <a:pt x="86" y="404"/>
                    </a:lnTo>
                    <a:lnTo>
                      <a:pt x="70" y="405"/>
                    </a:lnTo>
                    <a:lnTo>
                      <a:pt x="68" y="388"/>
                    </a:lnTo>
                    <a:lnTo>
                      <a:pt x="87" y="351"/>
                    </a:lnTo>
                    <a:lnTo>
                      <a:pt x="83" y="337"/>
                    </a:lnTo>
                    <a:lnTo>
                      <a:pt x="90" y="303"/>
                    </a:lnTo>
                    <a:lnTo>
                      <a:pt x="69" y="254"/>
                    </a:lnTo>
                    <a:lnTo>
                      <a:pt x="86" y="251"/>
                    </a:lnTo>
                    <a:lnTo>
                      <a:pt x="107" y="176"/>
                    </a:lnTo>
                    <a:lnTo>
                      <a:pt x="133" y="144"/>
                    </a:lnTo>
                    <a:lnTo>
                      <a:pt x="124" y="115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426" name="Text Box 186"/>
              <p:cNvSpPr txBox="1">
                <a:spLocks noChangeArrowheads="1"/>
              </p:cNvSpPr>
              <p:nvPr/>
            </p:nvSpPr>
            <p:spPr bwMode="auto">
              <a:xfrm>
                <a:off x="2464" y="3424"/>
                <a:ext cx="40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tr-TR" sz="1000" b="1">
                    <a:solidFill>
                      <a:schemeClr val="bg2"/>
                    </a:solidFill>
                    <a:latin typeface="Verdana" charset="0"/>
                  </a:rPr>
                  <a:t>SPAIN</a:t>
                </a:r>
              </a:p>
            </p:txBody>
          </p:sp>
          <p:pic>
            <p:nvPicPr>
              <p:cNvPr id="394427" name="Picture 187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8" y="3565"/>
                <a:ext cx="27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394428" name="Line 188"/>
              <p:cNvSpPr>
                <a:spLocks noChangeShapeType="1"/>
              </p:cNvSpPr>
              <p:nvPr/>
            </p:nvSpPr>
            <p:spPr bwMode="auto">
              <a:xfrm>
                <a:off x="2728" y="2800"/>
                <a:ext cx="0" cy="62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394429" name="Group 189"/>
          <p:cNvGrpSpPr>
            <a:grpSpLocks/>
          </p:cNvGrpSpPr>
          <p:nvPr/>
        </p:nvGrpSpPr>
        <p:grpSpPr bwMode="auto">
          <a:xfrm>
            <a:off x="2806700" y="3211513"/>
            <a:ext cx="2628900" cy="1643062"/>
            <a:chOff x="1752" y="2023"/>
            <a:chExt cx="1656" cy="1035"/>
          </a:xfrm>
        </p:grpSpPr>
        <p:sp>
          <p:nvSpPr>
            <p:cNvPr id="394430" name="Text Box 190"/>
            <p:cNvSpPr txBox="1">
              <a:spLocks noChangeArrowheads="1"/>
            </p:cNvSpPr>
            <p:nvPr/>
          </p:nvSpPr>
          <p:spPr bwMode="auto">
            <a:xfrm>
              <a:off x="1752" y="2752"/>
              <a:ext cx="47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FRANCE</a:t>
              </a:r>
            </a:p>
          </p:txBody>
        </p:sp>
        <p:pic>
          <p:nvPicPr>
            <p:cNvPr id="394431" name="Picture 19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5" y="2877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32" name="Freeform 192"/>
            <p:cNvSpPr>
              <a:spLocks/>
            </p:cNvSpPr>
            <p:nvPr/>
          </p:nvSpPr>
          <p:spPr bwMode="auto">
            <a:xfrm>
              <a:off x="2733" y="2023"/>
              <a:ext cx="675" cy="573"/>
            </a:xfrm>
            <a:custGeom>
              <a:avLst/>
              <a:gdLst>
                <a:gd name="T0" fmla="*/ 606 w 620"/>
                <a:gd name="T1" fmla="*/ 419 h 526"/>
                <a:gd name="T2" fmla="*/ 606 w 620"/>
                <a:gd name="T3" fmla="*/ 443 h 526"/>
                <a:gd name="T4" fmla="*/ 601 w 620"/>
                <a:gd name="T5" fmla="*/ 446 h 526"/>
                <a:gd name="T6" fmla="*/ 600 w 620"/>
                <a:gd name="T7" fmla="*/ 444 h 526"/>
                <a:gd name="T8" fmla="*/ 598 w 620"/>
                <a:gd name="T9" fmla="*/ 446 h 526"/>
                <a:gd name="T10" fmla="*/ 549 w 620"/>
                <a:gd name="T11" fmla="*/ 486 h 526"/>
                <a:gd name="T12" fmla="*/ 484 w 620"/>
                <a:gd name="T13" fmla="*/ 465 h 526"/>
                <a:gd name="T14" fmla="*/ 466 w 620"/>
                <a:gd name="T15" fmla="*/ 459 h 526"/>
                <a:gd name="T16" fmla="*/ 461 w 620"/>
                <a:gd name="T17" fmla="*/ 464 h 526"/>
                <a:gd name="T18" fmla="*/ 419 w 620"/>
                <a:gd name="T19" fmla="*/ 464 h 526"/>
                <a:gd name="T20" fmla="*/ 388 w 620"/>
                <a:gd name="T21" fmla="*/ 486 h 526"/>
                <a:gd name="T22" fmla="*/ 393 w 620"/>
                <a:gd name="T23" fmla="*/ 526 h 526"/>
                <a:gd name="T24" fmla="*/ 319 w 620"/>
                <a:gd name="T25" fmla="*/ 522 h 526"/>
                <a:gd name="T26" fmla="*/ 320 w 620"/>
                <a:gd name="T27" fmla="*/ 515 h 526"/>
                <a:gd name="T28" fmla="*/ 305 w 620"/>
                <a:gd name="T29" fmla="*/ 516 h 526"/>
                <a:gd name="T30" fmla="*/ 168 w 620"/>
                <a:gd name="T31" fmla="*/ 486 h 526"/>
                <a:gd name="T32" fmla="*/ 144 w 620"/>
                <a:gd name="T33" fmla="*/ 466 h 526"/>
                <a:gd name="T34" fmla="*/ 162 w 620"/>
                <a:gd name="T35" fmla="*/ 435 h 526"/>
                <a:gd name="T36" fmla="*/ 169 w 620"/>
                <a:gd name="T37" fmla="*/ 387 h 526"/>
                <a:gd name="T38" fmla="*/ 175 w 620"/>
                <a:gd name="T39" fmla="*/ 338 h 526"/>
                <a:gd name="T40" fmla="*/ 199 w 620"/>
                <a:gd name="T41" fmla="*/ 365 h 526"/>
                <a:gd name="T42" fmla="*/ 175 w 620"/>
                <a:gd name="T43" fmla="*/ 319 h 526"/>
                <a:gd name="T44" fmla="*/ 177 w 620"/>
                <a:gd name="T45" fmla="*/ 302 h 526"/>
                <a:gd name="T46" fmla="*/ 152 w 620"/>
                <a:gd name="T47" fmla="*/ 282 h 526"/>
                <a:gd name="T48" fmla="*/ 131 w 620"/>
                <a:gd name="T49" fmla="*/ 240 h 526"/>
                <a:gd name="T50" fmla="*/ 137 w 620"/>
                <a:gd name="T51" fmla="*/ 230 h 526"/>
                <a:gd name="T52" fmla="*/ 111 w 620"/>
                <a:gd name="T53" fmla="*/ 221 h 526"/>
                <a:gd name="T54" fmla="*/ 79 w 620"/>
                <a:gd name="T55" fmla="*/ 211 h 526"/>
                <a:gd name="T56" fmla="*/ 38 w 620"/>
                <a:gd name="T57" fmla="*/ 193 h 526"/>
                <a:gd name="T58" fmla="*/ 12 w 620"/>
                <a:gd name="T59" fmla="*/ 184 h 526"/>
                <a:gd name="T60" fmla="*/ 17 w 620"/>
                <a:gd name="T61" fmla="*/ 171 h 526"/>
                <a:gd name="T62" fmla="*/ 24 w 620"/>
                <a:gd name="T63" fmla="*/ 167 h 526"/>
                <a:gd name="T64" fmla="*/ 0 w 620"/>
                <a:gd name="T65" fmla="*/ 163 h 526"/>
                <a:gd name="T66" fmla="*/ 59 w 620"/>
                <a:gd name="T67" fmla="*/ 139 h 526"/>
                <a:gd name="T68" fmla="*/ 95 w 620"/>
                <a:gd name="T69" fmla="*/ 146 h 526"/>
                <a:gd name="T70" fmla="*/ 155 w 620"/>
                <a:gd name="T71" fmla="*/ 147 h 526"/>
                <a:gd name="T72" fmla="*/ 144 w 620"/>
                <a:gd name="T73" fmla="*/ 90 h 526"/>
                <a:gd name="T74" fmla="*/ 159 w 620"/>
                <a:gd name="T75" fmla="*/ 84 h 526"/>
                <a:gd name="T76" fmla="*/ 175 w 620"/>
                <a:gd name="T77" fmla="*/ 100 h 526"/>
                <a:gd name="T78" fmla="*/ 251 w 620"/>
                <a:gd name="T79" fmla="*/ 98 h 526"/>
                <a:gd name="T80" fmla="*/ 235 w 620"/>
                <a:gd name="T81" fmla="*/ 93 h 526"/>
                <a:gd name="T82" fmla="*/ 299 w 620"/>
                <a:gd name="T83" fmla="*/ 58 h 526"/>
                <a:gd name="T84" fmla="*/ 307 w 620"/>
                <a:gd name="T85" fmla="*/ 17 h 526"/>
                <a:gd name="T86" fmla="*/ 352 w 620"/>
                <a:gd name="T87" fmla="*/ 0 h 526"/>
                <a:gd name="T88" fmla="*/ 371 w 620"/>
                <a:gd name="T89" fmla="*/ 20 h 526"/>
                <a:gd name="T90" fmla="*/ 433 w 620"/>
                <a:gd name="T91" fmla="*/ 60 h 526"/>
                <a:gd name="T92" fmla="*/ 456 w 620"/>
                <a:gd name="T93" fmla="*/ 58 h 526"/>
                <a:gd name="T94" fmla="*/ 461 w 620"/>
                <a:gd name="T95" fmla="*/ 65 h 526"/>
                <a:gd name="T96" fmla="*/ 509 w 620"/>
                <a:gd name="T97" fmla="*/ 91 h 526"/>
                <a:gd name="T98" fmla="*/ 537 w 620"/>
                <a:gd name="T99" fmla="*/ 96 h 526"/>
                <a:gd name="T100" fmla="*/ 545 w 620"/>
                <a:gd name="T101" fmla="*/ 100 h 526"/>
                <a:gd name="T102" fmla="*/ 620 w 620"/>
                <a:gd name="T103" fmla="*/ 125 h 526"/>
                <a:gd name="T104" fmla="*/ 599 w 620"/>
                <a:gd name="T105" fmla="*/ 211 h 526"/>
                <a:gd name="T106" fmla="*/ 583 w 620"/>
                <a:gd name="T107" fmla="*/ 220 h 526"/>
                <a:gd name="T108" fmla="*/ 572 w 620"/>
                <a:gd name="T109" fmla="*/ 227 h 526"/>
                <a:gd name="T110" fmla="*/ 531 w 620"/>
                <a:gd name="T111" fmla="*/ 291 h 526"/>
                <a:gd name="T112" fmla="*/ 549 w 620"/>
                <a:gd name="T113" fmla="*/ 280 h 526"/>
                <a:gd name="T114" fmla="*/ 576 w 620"/>
                <a:gd name="T115" fmla="*/ 311 h 526"/>
                <a:gd name="T116" fmla="*/ 576 w 620"/>
                <a:gd name="T117" fmla="*/ 336 h 526"/>
                <a:gd name="T118" fmla="*/ 569 w 620"/>
                <a:gd name="T119" fmla="*/ 360 h 526"/>
                <a:gd name="T120" fmla="*/ 570 w 620"/>
                <a:gd name="T121" fmla="*/ 376 h 526"/>
                <a:gd name="T122" fmla="*/ 571 w 620"/>
                <a:gd name="T123" fmla="*/ 399 h 526"/>
                <a:gd name="T124" fmla="*/ 606 w 620"/>
                <a:gd name="T125" fmla="*/ 41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0" h="526">
                  <a:moveTo>
                    <a:pt x="606" y="419"/>
                  </a:moveTo>
                  <a:lnTo>
                    <a:pt x="606" y="443"/>
                  </a:lnTo>
                  <a:lnTo>
                    <a:pt x="601" y="446"/>
                  </a:lnTo>
                  <a:lnTo>
                    <a:pt x="600" y="444"/>
                  </a:lnTo>
                  <a:lnTo>
                    <a:pt x="598" y="446"/>
                  </a:lnTo>
                  <a:lnTo>
                    <a:pt x="549" y="486"/>
                  </a:lnTo>
                  <a:lnTo>
                    <a:pt x="484" y="465"/>
                  </a:lnTo>
                  <a:lnTo>
                    <a:pt x="466" y="459"/>
                  </a:lnTo>
                  <a:lnTo>
                    <a:pt x="461" y="464"/>
                  </a:lnTo>
                  <a:lnTo>
                    <a:pt x="419" y="464"/>
                  </a:lnTo>
                  <a:lnTo>
                    <a:pt x="388" y="486"/>
                  </a:lnTo>
                  <a:lnTo>
                    <a:pt x="393" y="526"/>
                  </a:lnTo>
                  <a:lnTo>
                    <a:pt x="319" y="522"/>
                  </a:lnTo>
                  <a:lnTo>
                    <a:pt x="320" y="515"/>
                  </a:lnTo>
                  <a:lnTo>
                    <a:pt x="305" y="516"/>
                  </a:lnTo>
                  <a:lnTo>
                    <a:pt x="168" y="486"/>
                  </a:lnTo>
                  <a:lnTo>
                    <a:pt x="144" y="466"/>
                  </a:lnTo>
                  <a:lnTo>
                    <a:pt x="162" y="435"/>
                  </a:lnTo>
                  <a:lnTo>
                    <a:pt x="169" y="387"/>
                  </a:lnTo>
                  <a:lnTo>
                    <a:pt x="175" y="338"/>
                  </a:lnTo>
                  <a:lnTo>
                    <a:pt x="199" y="365"/>
                  </a:lnTo>
                  <a:lnTo>
                    <a:pt x="175" y="319"/>
                  </a:lnTo>
                  <a:lnTo>
                    <a:pt x="177" y="302"/>
                  </a:lnTo>
                  <a:lnTo>
                    <a:pt x="152" y="282"/>
                  </a:lnTo>
                  <a:lnTo>
                    <a:pt x="131" y="240"/>
                  </a:lnTo>
                  <a:lnTo>
                    <a:pt x="137" y="230"/>
                  </a:lnTo>
                  <a:lnTo>
                    <a:pt x="111" y="221"/>
                  </a:lnTo>
                  <a:lnTo>
                    <a:pt x="79" y="211"/>
                  </a:lnTo>
                  <a:lnTo>
                    <a:pt x="38" y="193"/>
                  </a:lnTo>
                  <a:lnTo>
                    <a:pt x="12" y="184"/>
                  </a:lnTo>
                  <a:lnTo>
                    <a:pt x="17" y="171"/>
                  </a:lnTo>
                  <a:lnTo>
                    <a:pt x="24" y="167"/>
                  </a:lnTo>
                  <a:lnTo>
                    <a:pt x="0" y="163"/>
                  </a:lnTo>
                  <a:lnTo>
                    <a:pt x="59" y="139"/>
                  </a:lnTo>
                  <a:lnTo>
                    <a:pt x="95" y="146"/>
                  </a:lnTo>
                  <a:lnTo>
                    <a:pt x="155" y="147"/>
                  </a:lnTo>
                  <a:lnTo>
                    <a:pt x="144" y="90"/>
                  </a:lnTo>
                  <a:lnTo>
                    <a:pt x="159" y="84"/>
                  </a:lnTo>
                  <a:lnTo>
                    <a:pt x="175" y="100"/>
                  </a:lnTo>
                  <a:lnTo>
                    <a:pt x="251" y="98"/>
                  </a:lnTo>
                  <a:lnTo>
                    <a:pt x="235" y="93"/>
                  </a:lnTo>
                  <a:lnTo>
                    <a:pt x="299" y="58"/>
                  </a:lnTo>
                  <a:lnTo>
                    <a:pt x="307" y="17"/>
                  </a:lnTo>
                  <a:lnTo>
                    <a:pt x="352" y="0"/>
                  </a:lnTo>
                  <a:lnTo>
                    <a:pt x="371" y="20"/>
                  </a:lnTo>
                  <a:lnTo>
                    <a:pt x="433" y="60"/>
                  </a:lnTo>
                  <a:lnTo>
                    <a:pt x="456" y="58"/>
                  </a:lnTo>
                  <a:lnTo>
                    <a:pt x="461" y="65"/>
                  </a:lnTo>
                  <a:lnTo>
                    <a:pt x="509" y="91"/>
                  </a:lnTo>
                  <a:lnTo>
                    <a:pt x="537" y="96"/>
                  </a:lnTo>
                  <a:lnTo>
                    <a:pt x="545" y="100"/>
                  </a:lnTo>
                  <a:lnTo>
                    <a:pt x="620" y="125"/>
                  </a:lnTo>
                  <a:lnTo>
                    <a:pt x="599" y="211"/>
                  </a:lnTo>
                  <a:lnTo>
                    <a:pt x="583" y="220"/>
                  </a:lnTo>
                  <a:lnTo>
                    <a:pt x="572" y="227"/>
                  </a:lnTo>
                  <a:lnTo>
                    <a:pt x="531" y="291"/>
                  </a:lnTo>
                  <a:lnTo>
                    <a:pt x="549" y="280"/>
                  </a:lnTo>
                  <a:lnTo>
                    <a:pt x="576" y="311"/>
                  </a:lnTo>
                  <a:lnTo>
                    <a:pt x="576" y="336"/>
                  </a:lnTo>
                  <a:lnTo>
                    <a:pt x="569" y="360"/>
                  </a:lnTo>
                  <a:lnTo>
                    <a:pt x="570" y="376"/>
                  </a:lnTo>
                  <a:lnTo>
                    <a:pt x="571" y="399"/>
                  </a:lnTo>
                  <a:lnTo>
                    <a:pt x="606" y="419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33" name="Freeform 193"/>
            <p:cNvSpPr>
              <a:spLocks/>
            </p:cNvSpPr>
            <p:nvPr/>
          </p:nvSpPr>
          <p:spPr bwMode="auto">
            <a:xfrm>
              <a:off x="2256" y="2472"/>
              <a:ext cx="879" cy="360"/>
            </a:xfrm>
            <a:custGeom>
              <a:avLst/>
              <a:gdLst>
                <a:gd name="T0" fmla="*/ 960 w 960"/>
                <a:gd name="T1" fmla="*/ 0 h 384"/>
                <a:gd name="T2" fmla="*/ 240 w 960"/>
                <a:gd name="T3" fmla="*/ 384 h 384"/>
                <a:gd name="T4" fmla="*/ 0 w 960"/>
                <a:gd name="T5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384">
                  <a:moveTo>
                    <a:pt x="960" y="0"/>
                  </a:moveTo>
                  <a:lnTo>
                    <a:pt x="240" y="384"/>
                  </a:lnTo>
                  <a:lnTo>
                    <a:pt x="0" y="384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34" name="Group 194"/>
          <p:cNvGrpSpPr>
            <a:grpSpLocks/>
          </p:cNvGrpSpPr>
          <p:nvPr/>
        </p:nvGrpSpPr>
        <p:grpSpPr bwMode="auto">
          <a:xfrm>
            <a:off x="2549525" y="3308350"/>
            <a:ext cx="2741613" cy="969963"/>
            <a:chOff x="1590" y="2084"/>
            <a:chExt cx="1727" cy="611"/>
          </a:xfrm>
        </p:grpSpPr>
        <p:sp>
          <p:nvSpPr>
            <p:cNvPr id="394435" name="Rectangle 195"/>
            <p:cNvSpPr>
              <a:spLocks noChangeArrowheads="1"/>
            </p:cNvSpPr>
            <p:nvPr/>
          </p:nvSpPr>
          <p:spPr bwMode="auto">
            <a:xfrm>
              <a:off x="1590" y="2387"/>
              <a:ext cx="74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LU</a:t>
              </a:r>
              <a:r>
                <a:rPr lang="fr-BE" sz="1000" b="1">
                  <a:solidFill>
                    <a:schemeClr val="bg2"/>
                  </a:solidFill>
                  <a:latin typeface="Verdana" charset="0"/>
                </a:rPr>
                <a:t>X</a:t>
              </a:r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EMBOURG</a:t>
              </a:r>
            </a:p>
          </p:txBody>
        </p:sp>
        <p:pic>
          <p:nvPicPr>
            <p:cNvPr id="394436" name="Picture 196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3" y="2513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37" name="Freeform 197"/>
            <p:cNvSpPr>
              <a:spLocks/>
            </p:cNvSpPr>
            <p:nvPr/>
          </p:nvSpPr>
          <p:spPr bwMode="auto">
            <a:xfrm>
              <a:off x="3286" y="2084"/>
              <a:ext cx="31" cy="44"/>
            </a:xfrm>
            <a:custGeom>
              <a:avLst/>
              <a:gdLst>
                <a:gd name="T0" fmla="*/ 15 w 28"/>
                <a:gd name="T1" fmla="*/ 0 h 40"/>
                <a:gd name="T2" fmla="*/ 2 w 28"/>
                <a:gd name="T3" fmla="*/ 27 h 40"/>
                <a:gd name="T4" fmla="*/ 1 w 28"/>
                <a:gd name="T5" fmla="*/ 35 h 40"/>
                <a:gd name="T6" fmla="*/ 0 w 28"/>
                <a:gd name="T7" fmla="*/ 35 h 40"/>
                <a:gd name="T8" fmla="*/ 28 w 28"/>
                <a:gd name="T9" fmla="*/ 40 h 40"/>
                <a:gd name="T10" fmla="*/ 28 w 28"/>
                <a:gd name="T11" fmla="*/ 35 h 40"/>
                <a:gd name="T12" fmla="*/ 15 w 28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15" y="0"/>
                  </a:moveTo>
                  <a:lnTo>
                    <a:pt x="2" y="27"/>
                  </a:lnTo>
                  <a:lnTo>
                    <a:pt x="1" y="35"/>
                  </a:lnTo>
                  <a:lnTo>
                    <a:pt x="0" y="35"/>
                  </a:lnTo>
                  <a:lnTo>
                    <a:pt x="28" y="40"/>
                  </a:lnTo>
                  <a:lnTo>
                    <a:pt x="28" y="3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38" name="Freeform 198"/>
            <p:cNvSpPr>
              <a:spLocks/>
            </p:cNvSpPr>
            <p:nvPr/>
          </p:nvSpPr>
          <p:spPr bwMode="auto">
            <a:xfrm>
              <a:off x="2415" y="2112"/>
              <a:ext cx="897" cy="351"/>
            </a:xfrm>
            <a:custGeom>
              <a:avLst/>
              <a:gdLst>
                <a:gd name="T0" fmla="*/ 960 w 960"/>
                <a:gd name="T1" fmla="*/ 0 h 384"/>
                <a:gd name="T2" fmla="*/ 240 w 960"/>
                <a:gd name="T3" fmla="*/ 384 h 384"/>
                <a:gd name="T4" fmla="*/ 0 w 960"/>
                <a:gd name="T5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384">
                  <a:moveTo>
                    <a:pt x="960" y="0"/>
                  </a:moveTo>
                  <a:lnTo>
                    <a:pt x="240" y="384"/>
                  </a:lnTo>
                  <a:lnTo>
                    <a:pt x="0" y="384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39" name="Group 199"/>
          <p:cNvGrpSpPr>
            <a:grpSpLocks/>
          </p:cNvGrpSpPr>
          <p:nvPr/>
        </p:nvGrpSpPr>
        <p:grpSpPr bwMode="auto">
          <a:xfrm>
            <a:off x="2781300" y="3182938"/>
            <a:ext cx="2489200" cy="460375"/>
            <a:chOff x="1736" y="2005"/>
            <a:chExt cx="1568" cy="290"/>
          </a:xfrm>
        </p:grpSpPr>
        <p:sp>
          <p:nvSpPr>
            <p:cNvPr id="394440" name="Freeform 200"/>
            <p:cNvSpPr>
              <a:spLocks/>
            </p:cNvSpPr>
            <p:nvPr/>
          </p:nvSpPr>
          <p:spPr bwMode="auto">
            <a:xfrm>
              <a:off x="3115" y="2005"/>
              <a:ext cx="189" cy="118"/>
            </a:xfrm>
            <a:custGeom>
              <a:avLst/>
              <a:gdLst>
                <a:gd name="T0" fmla="*/ 38 w 173"/>
                <a:gd name="T1" fmla="*/ 0 h 109"/>
                <a:gd name="T2" fmla="*/ 0 w 173"/>
                <a:gd name="T3" fmla="*/ 18 h 109"/>
                <a:gd name="T4" fmla="*/ 19 w 173"/>
                <a:gd name="T5" fmla="*/ 38 h 109"/>
                <a:gd name="T6" fmla="*/ 81 w 173"/>
                <a:gd name="T7" fmla="*/ 78 h 109"/>
                <a:gd name="T8" fmla="*/ 104 w 173"/>
                <a:gd name="T9" fmla="*/ 76 h 109"/>
                <a:gd name="T10" fmla="*/ 109 w 173"/>
                <a:gd name="T11" fmla="*/ 83 h 109"/>
                <a:gd name="T12" fmla="*/ 157 w 173"/>
                <a:gd name="T13" fmla="*/ 109 h 109"/>
                <a:gd name="T14" fmla="*/ 158 w 173"/>
                <a:gd name="T15" fmla="*/ 109 h 109"/>
                <a:gd name="T16" fmla="*/ 159 w 173"/>
                <a:gd name="T17" fmla="*/ 101 h 109"/>
                <a:gd name="T18" fmla="*/ 172 w 173"/>
                <a:gd name="T19" fmla="*/ 74 h 109"/>
                <a:gd name="T20" fmla="*/ 173 w 173"/>
                <a:gd name="T21" fmla="*/ 43 h 109"/>
                <a:gd name="T22" fmla="*/ 165 w 173"/>
                <a:gd name="T23" fmla="*/ 37 h 109"/>
                <a:gd name="T24" fmla="*/ 150 w 173"/>
                <a:gd name="T25" fmla="*/ 25 h 109"/>
                <a:gd name="T26" fmla="*/ 141 w 173"/>
                <a:gd name="T27" fmla="*/ 4 h 109"/>
                <a:gd name="T28" fmla="*/ 80 w 173"/>
                <a:gd name="T29" fmla="*/ 0 h 109"/>
                <a:gd name="T30" fmla="*/ 38 w 173"/>
                <a:gd name="T3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109">
                  <a:moveTo>
                    <a:pt x="38" y="0"/>
                  </a:moveTo>
                  <a:lnTo>
                    <a:pt x="0" y="18"/>
                  </a:lnTo>
                  <a:lnTo>
                    <a:pt x="19" y="38"/>
                  </a:lnTo>
                  <a:lnTo>
                    <a:pt x="81" y="78"/>
                  </a:lnTo>
                  <a:lnTo>
                    <a:pt x="104" y="76"/>
                  </a:lnTo>
                  <a:lnTo>
                    <a:pt x="109" y="83"/>
                  </a:lnTo>
                  <a:lnTo>
                    <a:pt x="157" y="109"/>
                  </a:lnTo>
                  <a:lnTo>
                    <a:pt x="158" y="109"/>
                  </a:lnTo>
                  <a:lnTo>
                    <a:pt x="159" y="101"/>
                  </a:lnTo>
                  <a:lnTo>
                    <a:pt x="172" y="74"/>
                  </a:lnTo>
                  <a:lnTo>
                    <a:pt x="173" y="43"/>
                  </a:lnTo>
                  <a:lnTo>
                    <a:pt x="165" y="37"/>
                  </a:lnTo>
                  <a:lnTo>
                    <a:pt x="150" y="25"/>
                  </a:lnTo>
                  <a:lnTo>
                    <a:pt x="141" y="4"/>
                  </a:lnTo>
                  <a:lnTo>
                    <a:pt x="8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41" name="Text Box 201"/>
            <p:cNvSpPr txBox="1">
              <a:spLocks noChangeArrowheads="1"/>
            </p:cNvSpPr>
            <p:nvPr/>
          </p:nvSpPr>
          <p:spPr bwMode="auto">
            <a:xfrm>
              <a:off x="1983" y="2141"/>
              <a:ext cx="5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BELGIUM</a:t>
              </a:r>
            </a:p>
          </p:txBody>
        </p:sp>
        <p:pic>
          <p:nvPicPr>
            <p:cNvPr id="394442" name="Picture 20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6" y="2072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43" name="Freeform 203"/>
            <p:cNvSpPr>
              <a:spLocks/>
            </p:cNvSpPr>
            <p:nvPr/>
          </p:nvSpPr>
          <p:spPr bwMode="auto">
            <a:xfrm>
              <a:off x="2544" y="2048"/>
              <a:ext cx="680" cy="168"/>
            </a:xfrm>
            <a:custGeom>
              <a:avLst/>
              <a:gdLst>
                <a:gd name="T0" fmla="*/ 960 w 960"/>
                <a:gd name="T1" fmla="*/ 0 h 384"/>
                <a:gd name="T2" fmla="*/ 240 w 960"/>
                <a:gd name="T3" fmla="*/ 384 h 384"/>
                <a:gd name="T4" fmla="*/ 0 w 960"/>
                <a:gd name="T5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384">
                  <a:moveTo>
                    <a:pt x="960" y="0"/>
                  </a:moveTo>
                  <a:lnTo>
                    <a:pt x="240" y="384"/>
                  </a:lnTo>
                  <a:lnTo>
                    <a:pt x="0" y="384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44" name="Group 204"/>
          <p:cNvGrpSpPr>
            <a:grpSpLocks/>
          </p:cNvGrpSpPr>
          <p:nvPr/>
        </p:nvGrpSpPr>
        <p:grpSpPr bwMode="auto">
          <a:xfrm>
            <a:off x="4673600" y="3644900"/>
            <a:ext cx="1700213" cy="2732088"/>
            <a:chOff x="2944" y="2296"/>
            <a:chExt cx="1071" cy="1721"/>
          </a:xfrm>
        </p:grpSpPr>
        <p:sp>
          <p:nvSpPr>
            <p:cNvPr id="394445" name="Freeform 205"/>
            <p:cNvSpPr>
              <a:spLocks/>
            </p:cNvSpPr>
            <p:nvPr/>
          </p:nvSpPr>
          <p:spPr bwMode="auto">
            <a:xfrm>
              <a:off x="3697" y="2878"/>
              <a:ext cx="174" cy="107"/>
            </a:xfrm>
            <a:custGeom>
              <a:avLst/>
              <a:gdLst>
                <a:gd name="T0" fmla="*/ 138 w 160"/>
                <a:gd name="T1" fmla="*/ 60 h 99"/>
                <a:gd name="T2" fmla="*/ 139 w 160"/>
                <a:gd name="T3" fmla="*/ 99 h 99"/>
                <a:gd name="T4" fmla="*/ 76 w 160"/>
                <a:gd name="T5" fmla="*/ 72 h 99"/>
                <a:gd name="T6" fmla="*/ 14 w 160"/>
                <a:gd name="T7" fmla="*/ 43 h 99"/>
                <a:gd name="T8" fmla="*/ 0 w 160"/>
                <a:gd name="T9" fmla="*/ 16 h 99"/>
                <a:gd name="T10" fmla="*/ 45 w 160"/>
                <a:gd name="T11" fmla="*/ 11 h 99"/>
                <a:gd name="T12" fmla="*/ 102 w 160"/>
                <a:gd name="T13" fmla="*/ 5 h 99"/>
                <a:gd name="T14" fmla="*/ 160 w 160"/>
                <a:gd name="T15" fmla="*/ 0 h 99"/>
                <a:gd name="T16" fmla="*/ 138 w 160"/>
                <a:gd name="T17" fmla="*/ 6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99">
                  <a:moveTo>
                    <a:pt x="138" y="60"/>
                  </a:moveTo>
                  <a:lnTo>
                    <a:pt x="139" y="99"/>
                  </a:lnTo>
                  <a:lnTo>
                    <a:pt x="76" y="72"/>
                  </a:lnTo>
                  <a:lnTo>
                    <a:pt x="14" y="43"/>
                  </a:lnTo>
                  <a:lnTo>
                    <a:pt x="0" y="16"/>
                  </a:lnTo>
                  <a:lnTo>
                    <a:pt x="45" y="11"/>
                  </a:lnTo>
                  <a:lnTo>
                    <a:pt x="102" y="5"/>
                  </a:lnTo>
                  <a:lnTo>
                    <a:pt x="160" y="0"/>
                  </a:lnTo>
                  <a:lnTo>
                    <a:pt x="138" y="60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46" name="Freeform 206"/>
            <p:cNvSpPr>
              <a:spLocks/>
            </p:cNvSpPr>
            <p:nvPr/>
          </p:nvSpPr>
          <p:spPr bwMode="auto">
            <a:xfrm>
              <a:off x="3452" y="2675"/>
              <a:ext cx="90" cy="160"/>
            </a:xfrm>
            <a:custGeom>
              <a:avLst/>
              <a:gdLst>
                <a:gd name="T0" fmla="*/ 44 w 82"/>
                <a:gd name="T1" fmla="*/ 126 h 147"/>
                <a:gd name="T2" fmla="*/ 26 w 82"/>
                <a:gd name="T3" fmla="*/ 147 h 147"/>
                <a:gd name="T4" fmla="*/ 12 w 82"/>
                <a:gd name="T5" fmla="*/ 114 h 147"/>
                <a:gd name="T6" fmla="*/ 6 w 82"/>
                <a:gd name="T7" fmla="*/ 68 h 147"/>
                <a:gd name="T8" fmla="*/ 0 w 82"/>
                <a:gd name="T9" fmla="*/ 23 h 147"/>
                <a:gd name="T10" fmla="*/ 50 w 82"/>
                <a:gd name="T11" fmla="*/ 0 h 147"/>
                <a:gd name="T12" fmla="*/ 82 w 82"/>
                <a:gd name="T13" fmla="*/ 46 h 147"/>
                <a:gd name="T14" fmla="*/ 73 w 82"/>
                <a:gd name="T15" fmla="*/ 123 h 147"/>
                <a:gd name="T16" fmla="*/ 44 w 82"/>
                <a:gd name="T17" fmla="*/ 12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47">
                  <a:moveTo>
                    <a:pt x="44" y="126"/>
                  </a:moveTo>
                  <a:lnTo>
                    <a:pt x="26" y="147"/>
                  </a:lnTo>
                  <a:lnTo>
                    <a:pt x="12" y="114"/>
                  </a:lnTo>
                  <a:lnTo>
                    <a:pt x="6" y="68"/>
                  </a:lnTo>
                  <a:lnTo>
                    <a:pt x="0" y="23"/>
                  </a:lnTo>
                  <a:lnTo>
                    <a:pt x="50" y="0"/>
                  </a:lnTo>
                  <a:lnTo>
                    <a:pt x="82" y="46"/>
                  </a:lnTo>
                  <a:lnTo>
                    <a:pt x="73" y="123"/>
                  </a:lnTo>
                  <a:lnTo>
                    <a:pt x="44" y="12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394447" name="Group 207"/>
            <p:cNvGrpSpPr>
              <a:grpSpLocks/>
            </p:cNvGrpSpPr>
            <p:nvPr/>
          </p:nvGrpSpPr>
          <p:grpSpPr bwMode="auto">
            <a:xfrm>
              <a:off x="2944" y="2296"/>
              <a:ext cx="1071" cy="1721"/>
              <a:chOff x="2944" y="2296"/>
              <a:chExt cx="1071" cy="1721"/>
            </a:xfrm>
          </p:grpSpPr>
          <p:sp>
            <p:nvSpPr>
              <p:cNvPr id="394448" name="Text Box 208"/>
              <p:cNvSpPr txBox="1">
                <a:spLocks noChangeArrowheads="1"/>
              </p:cNvSpPr>
              <p:nvPr/>
            </p:nvSpPr>
            <p:spPr bwMode="auto">
              <a:xfrm>
                <a:off x="2944" y="3704"/>
                <a:ext cx="38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tr-TR" sz="1000" b="1">
                    <a:solidFill>
                      <a:schemeClr val="bg2"/>
                    </a:solidFill>
                    <a:latin typeface="Verdana" charset="0"/>
                  </a:rPr>
                  <a:t>ITALY</a:t>
                </a:r>
              </a:p>
            </p:txBody>
          </p:sp>
          <p:pic>
            <p:nvPicPr>
              <p:cNvPr id="394449" name="Picture 209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31" y="3836"/>
                <a:ext cx="27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394450" name="Freeform 210"/>
              <p:cNvSpPr>
                <a:spLocks/>
              </p:cNvSpPr>
              <p:nvPr/>
            </p:nvSpPr>
            <p:spPr bwMode="auto">
              <a:xfrm>
                <a:off x="3366" y="2296"/>
                <a:ext cx="649" cy="603"/>
              </a:xfrm>
              <a:custGeom>
                <a:avLst/>
                <a:gdLst>
                  <a:gd name="T0" fmla="*/ 333 w 597"/>
                  <a:gd name="T1" fmla="*/ 24 h 554"/>
                  <a:gd name="T2" fmla="*/ 256 w 597"/>
                  <a:gd name="T3" fmla="*/ 0 h 554"/>
                  <a:gd name="T4" fmla="*/ 203 w 597"/>
                  <a:gd name="T5" fmla="*/ 7 h 554"/>
                  <a:gd name="T6" fmla="*/ 173 w 597"/>
                  <a:gd name="T7" fmla="*/ 3 h 554"/>
                  <a:gd name="T8" fmla="*/ 173 w 597"/>
                  <a:gd name="T9" fmla="*/ 7 h 554"/>
                  <a:gd name="T10" fmla="*/ 163 w 597"/>
                  <a:gd name="T11" fmla="*/ 18 h 554"/>
                  <a:gd name="T12" fmla="*/ 152 w 597"/>
                  <a:gd name="T13" fmla="*/ 34 h 554"/>
                  <a:gd name="T14" fmla="*/ 117 w 597"/>
                  <a:gd name="T15" fmla="*/ 34 h 554"/>
                  <a:gd name="T16" fmla="*/ 99 w 597"/>
                  <a:gd name="T17" fmla="*/ 60 h 554"/>
                  <a:gd name="T18" fmla="*/ 67 w 597"/>
                  <a:gd name="T19" fmla="*/ 34 h 554"/>
                  <a:gd name="T20" fmla="*/ 38 w 597"/>
                  <a:gd name="T21" fmla="*/ 57 h 554"/>
                  <a:gd name="T22" fmla="*/ 7 w 597"/>
                  <a:gd name="T23" fmla="*/ 60 h 554"/>
                  <a:gd name="T24" fmla="*/ 7 w 597"/>
                  <a:gd name="T25" fmla="*/ 85 h 554"/>
                  <a:gd name="T26" fmla="*/ 0 w 597"/>
                  <a:gd name="T27" fmla="*/ 109 h 554"/>
                  <a:gd name="T28" fmla="*/ 1 w 597"/>
                  <a:gd name="T29" fmla="*/ 125 h 554"/>
                  <a:gd name="T30" fmla="*/ 2 w 597"/>
                  <a:gd name="T31" fmla="*/ 148 h 554"/>
                  <a:gd name="T32" fmla="*/ 37 w 597"/>
                  <a:gd name="T33" fmla="*/ 168 h 554"/>
                  <a:gd name="T34" fmla="*/ 37 w 597"/>
                  <a:gd name="T35" fmla="*/ 192 h 554"/>
                  <a:gd name="T36" fmla="*/ 83 w 597"/>
                  <a:gd name="T37" fmla="*/ 159 h 554"/>
                  <a:gd name="T38" fmla="*/ 150 w 597"/>
                  <a:gd name="T39" fmla="*/ 173 h 554"/>
                  <a:gd name="T40" fmla="*/ 188 w 597"/>
                  <a:gd name="T41" fmla="*/ 236 h 554"/>
                  <a:gd name="T42" fmla="*/ 233 w 597"/>
                  <a:gd name="T43" fmla="*/ 278 h 554"/>
                  <a:gd name="T44" fmla="*/ 277 w 597"/>
                  <a:gd name="T45" fmla="*/ 318 h 554"/>
                  <a:gd name="T46" fmla="*/ 292 w 597"/>
                  <a:gd name="T47" fmla="*/ 326 h 554"/>
                  <a:gd name="T48" fmla="*/ 295 w 597"/>
                  <a:gd name="T49" fmla="*/ 327 h 554"/>
                  <a:gd name="T50" fmla="*/ 333 w 597"/>
                  <a:gd name="T51" fmla="*/ 345 h 554"/>
                  <a:gd name="T52" fmla="*/ 393 w 597"/>
                  <a:gd name="T53" fmla="*/ 387 h 554"/>
                  <a:gd name="T54" fmla="*/ 421 w 597"/>
                  <a:gd name="T55" fmla="*/ 401 h 554"/>
                  <a:gd name="T56" fmla="*/ 448 w 597"/>
                  <a:gd name="T57" fmla="*/ 422 h 554"/>
                  <a:gd name="T58" fmla="*/ 483 w 597"/>
                  <a:gd name="T59" fmla="*/ 486 h 554"/>
                  <a:gd name="T60" fmla="*/ 463 w 597"/>
                  <a:gd name="T61" fmla="*/ 540 h 554"/>
                  <a:gd name="T62" fmla="*/ 485 w 597"/>
                  <a:gd name="T63" fmla="*/ 554 h 554"/>
                  <a:gd name="T64" fmla="*/ 508 w 597"/>
                  <a:gd name="T65" fmla="*/ 514 h 554"/>
                  <a:gd name="T66" fmla="*/ 527 w 597"/>
                  <a:gd name="T67" fmla="*/ 492 h 554"/>
                  <a:gd name="T68" fmla="*/ 536 w 597"/>
                  <a:gd name="T69" fmla="*/ 475 h 554"/>
                  <a:gd name="T70" fmla="*/ 508 w 597"/>
                  <a:gd name="T71" fmla="*/ 449 h 554"/>
                  <a:gd name="T72" fmla="*/ 518 w 597"/>
                  <a:gd name="T73" fmla="*/ 397 h 554"/>
                  <a:gd name="T74" fmla="*/ 549 w 597"/>
                  <a:gd name="T75" fmla="*/ 407 h 554"/>
                  <a:gd name="T76" fmla="*/ 586 w 597"/>
                  <a:gd name="T77" fmla="*/ 435 h 554"/>
                  <a:gd name="T78" fmla="*/ 597 w 597"/>
                  <a:gd name="T79" fmla="*/ 408 h 554"/>
                  <a:gd name="T80" fmla="*/ 531 w 597"/>
                  <a:gd name="T81" fmla="*/ 372 h 554"/>
                  <a:gd name="T82" fmla="*/ 466 w 597"/>
                  <a:gd name="T83" fmla="*/ 336 h 554"/>
                  <a:gd name="T84" fmla="*/ 476 w 597"/>
                  <a:gd name="T85" fmla="*/ 316 h 554"/>
                  <a:gd name="T86" fmla="*/ 457 w 597"/>
                  <a:gd name="T87" fmla="*/ 307 h 554"/>
                  <a:gd name="T88" fmla="*/ 393 w 597"/>
                  <a:gd name="T89" fmla="*/ 289 h 554"/>
                  <a:gd name="T90" fmla="*/ 366 w 597"/>
                  <a:gd name="T91" fmla="*/ 249 h 554"/>
                  <a:gd name="T92" fmla="*/ 341 w 597"/>
                  <a:gd name="T93" fmla="*/ 210 h 554"/>
                  <a:gd name="T94" fmla="*/ 291 w 597"/>
                  <a:gd name="T95" fmla="*/ 180 h 554"/>
                  <a:gd name="T96" fmla="*/ 273 w 597"/>
                  <a:gd name="T97" fmla="*/ 129 h 554"/>
                  <a:gd name="T98" fmla="*/ 264 w 597"/>
                  <a:gd name="T99" fmla="*/ 101 h 554"/>
                  <a:gd name="T100" fmla="*/ 309 w 597"/>
                  <a:gd name="T101" fmla="*/ 75 h 554"/>
                  <a:gd name="T102" fmla="*/ 336 w 597"/>
                  <a:gd name="T103" fmla="*/ 83 h 554"/>
                  <a:gd name="T104" fmla="*/ 325 w 597"/>
                  <a:gd name="T105" fmla="*/ 42 h 554"/>
                  <a:gd name="T106" fmla="*/ 333 w 597"/>
                  <a:gd name="T107" fmla="*/ 24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97" h="554">
                    <a:moveTo>
                      <a:pt x="333" y="24"/>
                    </a:moveTo>
                    <a:lnTo>
                      <a:pt x="256" y="0"/>
                    </a:lnTo>
                    <a:lnTo>
                      <a:pt x="203" y="7"/>
                    </a:lnTo>
                    <a:lnTo>
                      <a:pt x="173" y="3"/>
                    </a:lnTo>
                    <a:lnTo>
                      <a:pt x="173" y="7"/>
                    </a:lnTo>
                    <a:lnTo>
                      <a:pt x="163" y="18"/>
                    </a:lnTo>
                    <a:lnTo>
                      <a:pt x="152" y="34"/>
                    </a:lnTo>
                    <a:lnTo>
                      <a:pt x="117" y="34"/>
                    </a:lnTo>
                    <a:lnTo>
                      <a:pt x="99" y="60"/>
                    </a:lnTo>
                    <a:lnTo>
                      <a:pt x="67" y="34"/>
                    </a:lnTo>
                    <a:lnTo>
                      <a:pt x="38" y="57"/>
                    </a:lnTo>
                    <a:lnTo>
                      <a:pt x="7" y="60"/>
                    </a:lnTo>
                    <a:lnTo>
                      <a:pt x="7" y="85"/>
                    </a:lnTo>
                    <a:lnTo>
                      <a:pt x="0" y="109"/>
                    </a:lnTo>
                    <a:lnTo>
                      <a:pt x="1" y="125"/>
                    </a:lnTo>
                    <a:lnTo>
                      <a:pt x="2" y="148"/>
                    </a:lnTo>
                    <a:lnTo>
                      <a:pt x="37" y="168"/>
                    </a:lnTo>
                    <a:lnTo>
                      <a:pt x="37" y="192"/>
                    </a:lnTo>
                    <a:lnTo>
                      <a:pt x="83" y="159"/>
                    </a:lnTo>
                    <a:lnTo>
                      <a:pt x="150" y="173"/>
                    </a:lnTo>
                    <a:lnTo>
                      <a:pt x="188" y="236"/>
                    </a:lnTo>
                    <a:lnTo>
                      <a:pt x="233" y="278"/>
                    </a:lnTo>
                    <a:lnTo>
                      <a:pt x="277" y="318"/>
                    </a:lnTo>
                    <a:lnTo>
                      <a:pt x="292" y="326"/>
                    </a:lnTo>
                    <a:lnTo>
                      <a:pt x="295" y="327"/>
                    </a:lnTo>
                    <a:lnTo>
                      <a:pt x="333" y="345"/>
                    </a:lnTo>
                    <a:lnTo>
                      <a:pt x="393" y="387"/>
                    </a:lnTo>
                    <a:lnTo>
                      <a:pt x="421" y="401"/>
                    </a:lnTo>
                    <a:lnTo>
                      <a:pt x="448" y="422"/>
                    </a:lnTo>
                    <a:lnTo>
                      <a:pt x="483" y="486"/>
                    </a:lnTo>
                    <a:lnTo>
                      <a:pt x="463" y="540"/>
                    </a:lnTo>
                    <a:lnTo>
                      <a:pt x="485" y="554"/>
                    </a:lnTo>
                    <a:lnTo>
                      <a:pt x="508" y="514"/>
                    </a:lnTo>
                    <a:lnTo>
                      <a:pt x="527" y="492"/>
                    </a:lnTo>
                    <a:lnTo>
                      <a:pt x="536" y="475"/>
                    </a:lnTo>
                    <a:lnTo>
                      <a:pt x="508" y="449"/>
                    </a:lnTo>
                    <a:lnTo>
                      <a:pt x="518" y="397"/>
                    </a:lnTo>
                    <a:lnTo>
                      <a:pt x="549" y="407"/>
                    </a:lnTo>
                    <a:lnTo>
                      <a:pt x="586" y="435"/>
                    </a:lnTo>
                    <a:lnTo>
                      <a:pt x="597" y="408"/>
                    </a:lnTo>
                    <a:lnTo>
                      <a:pt x="531" y="372"/>
                    </a:lnTo>
                    <a:lnTo>
                      <a:pt x="466" y="336"/>
                    </a:lnTo>
                    <a:lnTo>
                      <a:pt x="476" y="316"/>
                    </a:lnTo>
                    <a:lnTo>
                      <a:pt x="457" y="307"/>
                    </a:lnTo>
                    <a:lnTo>
                      <a:pt x="393" y="289"/>
                    </a:lnTo>
                    <a:lnTo>
                      <a:pt x="366" y="249"/>
                    </a:lnTo>
                    <a:lnTo>
                      <a:pt x="341" y="210"/>
                    </a:lnTo>
                    <a:lnTo>
                      <a:pt x="291" y="180"/>
                    </a:lnTo>
                    <a:lnTo>
                      <a:pt x="273" y="129"/>
                    </a:lnTo>
                    <a:lnTo>
                      <a:pt x="264" y="101"/>
                    </a:lnTo>
                    <a:lnTo>
                      <a:pt x="309" y="75"/>
                    </a:lnTo>
                    <a:lnTo>
                      <a:pt x="336" y="83"/>
                    </a:lnTo>
                    <a:lnTo>
                      <a:pt x="325" y="42"/>
                    </a:lnTo>
                    <a:lnTo>
                      <a:pt x="333" y="24"/>
                    </a:lnTo>
                    <a:close/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451" name="Freeform 211"/>
              <p:cNvSpPr>
                <a:spLocks/>
              </p:cNvSpPr>
              <p:nvPr/>
            </p:nvSpPr>
            <p:spPr bwMode="auto">
              <a:xfrm>
                <a:off x="3184" y="2448"/>
                <a:ext cx="336" cy="1248"/>
              </a:xfrm>
              <a:custGeom>
                <a:avLst/>
                <a:gdLst>
                  <a:gd name="T0" fmla="*/ 432 w 432"/>
                  <a:gd name="T1" fmla="*/ 0 h 1152"/>
                  <a:gd name="T2" fmla="*/ 0 w 432"/>
                  <a:gd name="T3" fmla="*/ 816 h 1152"/>
                  <a:gd name="T4" fmla="*/ 0 w 432"/>
                  <a:gd name="T5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" h="1152">
                    <a:moveTo>
                      <a:pt x="432" y="0"/>
                    </a:moveTo>
                    <a:lnTo>
                      <a:pt x="0" y="816"/>
                    </a:lnTo>
                    <a:lnTo>
                      <a:pt x="0" y="1152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394452" name="Group 212"/>
          <p:cNvGrpSpPr>
            <a:grpSpLocks/>
          </p:cNvGrpSpPr>
          <p:nvPr/>
        </p:nvGrpSpPr>
        <p:grpSpPr bwMode="auto">
          <a:xfrm>
            <a:off x="6459538" y="4198938"/>
            <a:ext cx="741362" cy="1555750"/>
            <a:chOff x="4069" y="2645"/>
            <a:chExt cx="467" cy="980"/>
          </a:xfrm>
        </p:grpSpPr>
        <p:grpSp>
          <p:nvGrpSpPr>
            <p:cNvPr id="394453" name="Group 213"/>
            <p:cNvGrpSpPr>
              <a:grpSpLocks/>
            </p:cNvGrpSpPr>
            <p:nvPr/>
          </p:nvGrpSpPr>
          <p:grpSpPr bwMode="auto">
            <a:xfrm>
              <a:off x="4110" y="2645"/>
              <a:ext cx="375" cy="455"/>
              <a:chOff x="4094" y="2645"/>
              <a:chExt cx="375" cy="455"/>
            </a:xfrm>
          </p:grpSpPr>
          <p:sp>
            <p:nvSpPr>
              <p:cNvPr id="394454" name="Freeform 214"/>
              <p:cNvSpPr>
                <a:spLocks/>
              </p:cNvSpPr>
              <p:nvPr/>
            </p:nvSpPr>
            <p:spPr bwMode="auto">
              <a:xfrm>
                <a:off x="4316" y="3064"/>
                <a:ext cx="153" cy="36"/>
              </a:xfrm>
              <a:custGeom>
                <a:avLst/>
                <a:gdLst>
                  <a:gd name="T0" fmla="*/ 109 w 141"/>
                  <a:gd name="T1" fmla="*/ 15 h 33"/>
                  <a:gd name="T2" fmla="*/ 29 w 141"/>
                  <a:gd name="T3" fmla="*/ 0 h 33"/>
                  <a:gd name="T4" fmla="*/ 5 w 141"/>
                  <a:gd name="T5" fmla="*/ 0 h 33"/>
                  <a:gd name="T6" fmla="*/ 0 w 141"/>
                  <a:gd name="T7" fmla="*/ 17 h 33"/>
                  <a:gd name="T8" fmla="*/ 50 w 141"/>
                  <a:gd name="T9" fmla="*/ 25 h 33"/>
                  <a:gd name="T10" fmla="*/ 100 w 141"/>
                  <a:gd name="T11" fmla="*/ 33 h 33"/>
                  <a:gd name="T12" fmla="*/ 141 w 141"/>
                  <a:gd name="T13" fmla="*/ 21 h 33"/>
                  <a:gd name="T14" fmla="*/ 109 w 141"/>
                  <a:gd name="T15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1" h="33">
                    <a:moveTo>
                      <a:pt x="109" y="15"/>
                    </a:moveTo>
                    <a:lnTo>
                      <a:pt x="29" y="0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0" y="25"/>
                    </a:lnTo>
                    <a:lnTo>
                      <a:pt x="100" y="33"/>
                    </a:lnTo>
                    <a:lnTo>
                      <a:pt x="141" y="21"/>
                    </a:lnTo>
                    <a:lnTo>
                      <a:pt x="109" y="15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4455" name="Freeform 215"/>
              <p:cNvSpPr>
                <a:spLocks/>
              </p:cNvSpPr>
              <p:nvPr/>
            </p:nvSpPr>
            <p:spPr bwMode="auto">
              <a:xfrm>
                <a:off x="4094" y="2645"/>
                <a:ext cx="345" cy="351"/>
              </a:xfrm>
              <a:custGeom>
                <a:avLst/>
                <a:gdLst>
                  <a:gd name="T0" fmla="*/ 60 w 317"/>
                  <a:gd name="T1" fmla="*/ 169 h 323"/>
                  <a:gd name="T2" fmla="*/ 23 w 317"/>
                  <a:gd name="T3" fmla="*/ 154 h 323"/>
                  <a:gd name="T4" fmla="*/ 0 w 317"/>
                  <a:gd name="T5" fmla="*/ 126 h 323"/>
                  <a:gd name="T6" fmla="*/ 12 w 317"/>
                  <a:gd name="T7" fmla="*/ 109 h 323"/>
                  <a:gd name="T8" fmla="*/ 40 w 317"/>
                  <a:gd name="T9" fmla="*/ 56 h 323"/>
                  <a:gd name="T10" fmla="*/ 40 w 317"/>
                  <a:gd name="T11" fmla="*/ 54 h 323"/>
                  <a:gd name="T12" fmla="*/ 132 w 317"/>
                  <a:gd name="T13" fmla="*/ 26 h 323"/>
                  <a:gd name="T14" fmla="*/ 189 w 317"/>
                  <a:gd name="T15" fmla="*/ 16 h 323"/>
                  <a:gd name="T16" fmla="*/ 276 w 317"/>
                  <a:gd name="T17" fmla="*/ 26 h 323"/>
                  <a:gd name="T18" fmla="*/ 296 w 317"/>
                  <a:gd name="T19" fmla="*/ 9 h 323"/>
                  <a:gd name="T20" fmla="*/ 305 w 317"/>
                  <a:gd name="T21" fmla="*/ 0 h 323"/>
                  <a:gd name="T22" fmla="*/ 317 w 317"/>
                  <a:gd name="T23" fmla="*/ 23 h 323"/>
                  <a:gd name="T24" fmla="*/ 297 w 317"/>
                  <a:gd name="T25" fmla="*/ 61 h 323"/>
                  <a:gd name="T26" fmla="*/ 236 w 317"/>
                  <a:gd name="T27" fmla="*/ 50 h 323"/>
                  <a:gd name="T28" fmla="*/ 182 w 317"/>
                  <a:gd name="T29" fmla="*/ 67 h 323"/>
                  <a:gd name="T30" fmla="*/ 207 w 317"/>
                  <a:gd name="T31" fmla="*/ 93 h 323"/>
                  <a:gd name="T32" fmla="*/ 185 w 317"/>
                  <a:gd name="T33" fmla="*/ 93 h 323"/>
                  <a:gd name="T34" fmla="*/ 189 w 317"/>
                  <a:gd name="T35" fmla="*/ 105 h 323"/>
                  <a:gd name="T36" fmla="*/ 167 w 317"/>
                  <a:gd name="T37" fmla="*/ 98 h 323"/>
                  <a:gd name="T38" fmla="*/ 178 w 317"/>
                  <a:gd name="T39" fmla="*/ 112 h 323"/>
                  <a:gd name="T40" fmla="*/ 143 w 317"/>
                  <a:gd name="T41" fmla="*/ 74 h 323"/>
                  <a:gd name="T42" fmla="*/ 128 w 317"/>
                  <a:gd name="T43" fmla="*/ 84 h 323"/>
                  <a:gd name="T44" fmla="*/ 151 w 317"/>
                  <a:gd name="T45" fmla="*/ 135 h 323"/>
                  <a:gd name="T46" fmla="*/ 162 w 317"/>
                  <a:gd name="T47" fmla="*/ 162 h 323"/>
                  <a:gd name="T48" fmla="*/ 142 w 317"/>
                  <a:gd name="T49" fmla="*/ 152 h 323"/>
                  <a:gd name="T50" fmla="*/ 148 w 317"/>
                  <a:gd name="T51" fmla="*/ 174 h 323"/>
                  <a:gd name="T52" fmla="*/ 138 w 317"/>
                  <a:gd name="T53" fmla="*/ 177 h 323"/>
                  <a:gd name="T54" fmla="*/ 208 w 317"/>
                  <a:gd name="T55" fmla="*/ 225 h 323"/>
                  <a:gd name="T56" fmla="*/ 205 w 317"/>
                  <a:gd name="T57" fmla="*/ 245 h 323"/>
                  <a:gd name="T58" fmla="*/ 180 w 317"/>
                  <a:gd name="T59" fmla="*/ 233 h 323"/>
                  <a:gd name="T60" fmla="*/ 165 w 317"/>
                  <a:gd name="T61" fmla="*/ 240 h 323"/>
                  <a:gd name="T62" fmla="*/ 180 w 317"/>
                  <a:gd name="T63" fmla="*/ 266 h 323"/>
                  <a:gd name="T64" fmla="*/ 150 w 317"/>
                  <a:gd name="T65" fmla="*/ 266 h 323"/>
                  <a:gd name="T66" fmla="*/ 168 w 317"/>
                  <a:gd name="T67" fmla="*/ 323 h 323"/>
                  <a:gd name="T68" fmla="*/ 140 w 317"/>
                  <a:gd name="T69" fmla="*/ 310 h 323"/>
                  <a:gd name="T70" fmla="*/ 132 w 317"/>
                  <a:gd name="T71" fmla="*/ 323 h 323"/>
                  <a:gd name="T72" fmla="*/ 108 w 317"/>
                  <a:gd name="T73" fmla="*/ 294 h 323"/>
                  <a:gd name="T74" fmla="*/ 101 w 317"/>
                  <a:gd name="T75" fmla="*/ 306 h 323"/>
                  <a:gd name="T76" fmla="*/ 74 w 317"/>
                  <a:gd name="T77" fmla="*/ 252 h 323"/>
                  <a:gd name="T78" fmla="*/ 70 w 317"/>
                  <a:gd name="T79" fmla="*/ 229 h 323"/>
                  <a:gd name="T80" fmla="*/ 113 w 317"/>
                  <a:gd name="T81" fmla="*/ 214 h 323"/>
                  <a:gd name="T82" fmla="*/ 160 w 317"/>
                  <a:gd name="T83" fmla="*/ 227 h 323"/>
                  <a:gd name="T84" fmla="*/ 159 w 317"/>
                  <a:gd name="T85" fmla="*/ 217 h 323"/>
                  <a:gd name="T86" fmla="*/ 129 w 317"/>
                  <a:gd name="T87" fmla="*/ 205 h 323"/>
                  <a:gd name="T88" fmla="*/ 72 w 317"/>
                  <a:gd name="T89" fmla="*/ 202 h 323"/>
                  <a:gd name="T90" fmla="*/ 59 w 317"/>
                  <a:gd name="T91" fmla="*/ 204 h 323"/>
                  <a:gd name="T92" fmla="*/ 46 w 317"/>
                  <a:gd name="T93" fmla="*/ 174 h 323"/>
                  <a:gd name="T94" fmla="*/ 60 w 317"/>
                  <a:gd name="T95" fmla="*/ 169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17" h="323">
                    <a:moveTo>
                      <a:pt x="60" y="169"/>
                    </a:moveTo>
                    <a:lnTo>
                      <a:pt x="23" y="154"/>
                    </a:lnTo>
                    <a:lnTo>
                      <a:pt x="0" y="126"/>
                    </a:lnTo>
                    <a:lnTo>
                      <a:pt x="12" y="109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132" y="26"/>
                    </a:lnTo>
                    <a:lnTo>
                      <a:pt x="189" y="16"/>
                    </a:lnTo>
                    <a:lnTo>
                      <a:pt x="276" y="26"/>
                    </a:lnTo>
                    <a:lnTo>
                      <a:pt x="296" y="9"/>
                    </a:lnTo>
                    <a:lnTo>
                      <a:pt x="305" y="0"/>
                    </a:lnTo>
                    <a:lnTo>
                      <a:pt x="317" y="23"/>
                    </a:lnTo>
                    <a:lnTo>
                      <a:pt x="297" y="61"/>
                    </a:lnTo>
                    <a:lnTo>
                      <a:pt x="236" y="50"/>
                    </a:lnTo>
                    <a:lnTo>
                      <a:pt x="182" y="67"/>
                    </a:lnTo>
                    <a:lnTo>
                      <a:pt x="207" y="93"/>
                    </a:lnTo>
                    <a:lnTo>
                      <a:pt x="185" y="93"/>
                    </a:lnTo>
                    <a:lnTo>
                      <a:pt x="189" y="105"/>
                    </a:lnTo>
                    <a:lnTo>
                      <a:pt x="167" y="98"/>
                    </a:lnTo>
                    <a:lnTo>
                      <a:pt x="178" y="112"/>
                    </a:lnTo>
                    <a:lnTo>
                      <a:pt x="143" y="74"/>
                    </a:lnTo>
                    <a:lnTo>
                      <a:pt x="128" y="84"/>
                    </a:lnTo>
                    <a:lnTo>
                      <a:pt x="151" y="135"/>
                    </a:lnTo>
                    <a:lnTo>
                      <a:pt x="162" y="162"/>
                    </a:lnTo>
                    <a:lnTo>
                      <a:pt x="142" y="152"/>
                    </a:lnTo>
                    <a:lnTo>
                      <a:pt x="148" y="174"/>
                    </a:lnTo>
                    <a:lnTo>
                      <a:pt x="138" y="177"/>
                    </a:lnTo>
                    <a:lnTo>
                      <a:pt x="208" y="225"/>
                    </a:lnTo>
                    <a:lnTo>
                      <a:pt x="205" y="245"/>
                    </a:lnTo>
                    <a:lnTo>
                      <a:pt x="180" y="233"/>
                    </a:lnTo>
                    <a:lnTo>
                      <a:pt x="165" y="240"/>
                    </a:lnTo>
                    <a:lnTo>
                      <a:pt x="180" y="266"/>
                    </a:lnTo>
                    <a:lnTo>
                      <a:pt x="150" y="266"/>
                    </a:lnTo>
                    <a:lnTo>
                      <a:pt x="168" y="323"/>
                    </a:lnTo>
                    <a:lnTo>
                      <a:pt x="140" y="310"/>
                    </a:lnTo>
                    <a:lnTo>
                      <a:pt x="132" y="323"/>
                    </a:lnTo>
                    <a:lnTo>
                      <a:pt x="108" y="294"/>
                    </a:lnTo>
                    <a:lnTo>
                      <a:pt x="101" y="306"/>
                    </a:lnTo>
                    <a:lnTo>
                      <a:pt x="74" y="252"/>
                    </a:lnTo>
                    <a:lnTo>
                      <a:pt x="70" y="229"/>
                    </a:lnTo>
                    <a:lnTo>
                      <a:pt x="113" y="214"/>
                    </a:lnTo>
                    <a:lnTo>
                      <a:pt x="160" y="227"/>
                    </a:lnTo>
                    <a:lnTo>
                      <a:pt x="159" y="217"/>
                    </a:lnTo>
                    <a:lnTo>
                      <a:pt x="129" y="205"/>
                    </a:lnTo>
                    <a:lnTo>
                      <a:pt x="72" y="202"/>
                    </a:lnTo>
                    <a:lnTo>
                      <a:pt x="59" y="204"/>
                    </a:lnTo>
                    <a:lnTo>
                      <a:pt x="46" y="174"/>
                    </a:lnTo>
                    <a:lnTo>
                      <a:pt x="60" y="169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94456" name="Text Box 216"/>
            <p:cNvSpPr txBox="1">
              <a:spLocks noChangeArrowheads="1"/>
            </p:cNvSpPr>
            <p:nvPr/>
          </p:nvSpPr>
          <p:spPr bwMode="auto">
            <a:xfrm>
              <a:off x="4069" y="3305"/>
              <a:ext cx="46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GREECE</a:t>
              </a:r>
            </a:p>
          </p:txBody>
        </p:sp>
        <p:pic>
          <p:nvPicPr>
            <p:cNvPr id="394457" name="Picture 217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4" y="3443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58" name="Line 218"/>
            <p:cNvSpPr>
              <a:spLocks noChangeShapeType="1"/>
            </p:cNvSpPr>
            <p:nvPr/>
          </p:nvSpPr>
          <p:spPr bwMode="auto">
            <a:xfrm flipH="1">
              <a:off x="4192" y="2784"/>
              <a:ext cx="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59" name="Group 219"/>
          <p:cNvGrpSpPr>
            <a:grpSpLocks/>
          </p:cNvGrpSpPr>
          <p:nvPr/>
        </p:nvGrpSpPr>
        <p:grpSpPr bwMode="auto">
          <a:xfrm>
            <a:off x="6697663" y="3930650"/>
            <a:ext cx="2873375" cy="912813"/>
            <a:chOff x="4219" y="2476"/>
            <a:chExt cx="1810" cy="575"/>
          </a:xfrm>
        </p:grpSpPr>
        <p:sp>
          <p:nvSpPr>
            <p:cNvPr id="394460" name="Freeform 220"/>
            <p:cNvSpPr>
              <a:spLocks/>
            </p:cNvSpPr>
            <p:nvPr/>
          </p:nvSpPr>
          <p:spPr bwMode="auto">
            <a:xfrm>
              <a:off x="4219" y="2476"/>
              <a:ext cx="327" cy="196"/>
            </a:xfrm>
            <a:custGeom>
              <a:avLst/>
              <a:gdLst>
                <a:gd name="T0" fmla="*/ 16 w 301"/>
                <a:gd name="T1" fmla="*/ 15 h 180"/>
                <a:gd name="T2" fmla="*/ 5 w 301"/>
                <a:gd name="T3" fmla="*/ 0 h 180"/>
                <a:gd name="T4" fmla="*/ 0 w 301"/>
                <a:gd name="T5" fmla="*/ 38 h 180"/>
                <a:gd name="T6" fmla="*/ 23 w 301"/>
                <a:gd name="T7" fmla="*/ 72 h 180"/>
                <a:gd name="T8" fmla="*/ 1 w 301"/>
                <a:gd name="T9" fmla="*/ 103 h 180"/>
                <a:gd name="T10" fmla="*/ 16 w 301"/>
                <a:gd name="T11" fmla="*/ 124 h 180"/>
                <a:gd name="T12" fmla="*/ 25 w 301"/>
                <a:gd name="T13" fmla="*/ 134 h 180"/>
                <a:gd name="T14" fmla="*/ 32 w 301"/>
                <a:gd name="T15" fmla="*/ 180 h 180"/>
                <a:gd name="T16" fmla="*/ 89 w 301"/>
                <a:gd name="T17" fmla="*/ 170 h 180"/>
                <a:gd name="T18" fmla="*/ 176 w 301"/>
                <a:gd name="T19" fmla="*/ 180 h 180"/>
                <a:gd name="T20" fmla="*/ 196 w 301"/>
                <a:gd name="T21" fmla="*/ 163 h 180"/>
                <a:gd name="T22" fmla="*/ 205 w 301"/>
                <a:gd name="T23" fmla="*/ 154 h 180"/>
                <a:gd name="T24" fmla="*/ 214 w 301"/>
                <a:gd name="T25" fmla="*/ 141 h 180"/>
                <a:gd name="T26" fmla="*/ 286 w 301"/>
                <a:gd name="T27" fmla="*/ 138 h 180"/>
                <a:gd name="T28" fmla="*/ 265 w 301"/>
                <a:gd name="T29" fmla="*/ 111 h 180"/>
                <a:gd name="T30" fmla="*/ 274 w 301"/>
                <a:gd name="T31" fmla="*/ 88 h 180"/>
                <a:gd name="T32" fmla="*/ 287 w 301"/>
                <a:gd name="T33" fmla="*/ 50 h 180"/>
                <a:gd name="T34" fmla="*/ 301 w 301"/>
                <a:gd name="T35" fmla="*/ 30 h 180"/>
                <a:gd name="T36" fmla="*/ 205 w 301"/>
                <a:gd name="T37" fmla="*/ 9 h 180"/>
                <a:gd name="T38" fmla="*/ 127 w 301"/>
                <a:gd name="T39" fmla="*/ 33 h 180"/>
                <a:gd name="T40" fmla="*/ 71 w 301"/>
                <a:gd name="T41" fmla="*/ 24 h 180"/>
                <a:gd name="T42" fmla="*/ 16 w 301"/>
                <a:gd name="T43" fmla="*/ 1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1" h="180">
                  <a:moveTo>
                    <a:pt x="16" y="15"/>
                  </a:moveTo>
                  <a:lnTo>
                    <a:pt x="5" y="0"/>
                  </a:lnTo>
                  <a:lnTo>
                    <a:pt x="0" y="38"/>
                  </a:lnTo>
                  <a:lnTo>
                    <a:pt x="23" y="72"/>
                  </a:lnTo>
                  <a:lnTo>
                    <a:pt x="1" y="103"/>
                  </a:lnTo>
                  <a:lnTo>
                    <a:pt x="16" y="124"/>
                  </a:lnTo>
                  <a:lnTo>
                    <a:pt x="25" y="134"/>
                  </a:lnTo>
                  <a:lnTo>
                    <a:pt x="32" y="180"/>
                  </a:lnTo>
                  <a:lnTo>
                    <a:pt x="89" y="170"/>
                  </a:lnTo>
                  <a:lnTo>
                    <a:pt x="176" y="180"/>
                  </a:lnTo>
                  <a:lnTo>
                    <a:pt x="196" y="163"/>
                  </a:lnTo>
                  <a:lnTo>
                    <a:pt x="205" y="154"/>
                  </a:lnTo>
                  <a:lnTo>
                    <a:pt x="214" y="141"/>
                  </a:lnTo>
                  <a:lnTo>
                    <a:pt x="286" y="138"/>
                  </a:lnTo>
                  <a:lnTo>
                    <a:pt x="265" y="111"/>
                  </a:lnTo>
                  <a:lnTo>
                    <a:pt x="274" y="88"/>
                  </a:lnTo>
                  <a:lnTo>
                    <a:pt x="287" y="50"/>
                  </a:lnTo>
                  <a:lnTo>
                    <a:pt x="301" y="30"/>
                  </a:lnTo>
                  <a:lnTo>
                    <a:pt x="205" y="9"/>
                  </a:lnTo>
                  <a:lnTo>
                    <a:pt x="127" y="33"/>
                  </a:lnTo>
                  <a:lnTo>
                    <a:pt x="71" y="24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FF99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pic>
          <p:nvPicPr>
            <p:cNvPr id="394461" name="Picture 221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" y="2869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62" name="Rectangle 222"/>
            <p:cNvSpPr>
              <a:spLocks noChangeArrowheads="1"/>
            </p:cNvSpPr>
            <p:nvPr/>
          </p:nvSpPr>
          <p:spPr bwMode="auto">
            <a:xfrm>
              <a:off x="5440" y="2730"/>
              <a:ext cx="58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BULGARIA</a:t>
              </a:r>
            </a:p>
          </p:txBody>
        </p:sp>
        <p:sp>
          <p:nvSpPr>
            <p:cNvPr id="394463" name="Freeform 223"/>
            <p:cNvSpPr>
              <a:spLocks/>
            </p:cNvSpPr>
            <p:nvPr/>
          </p:nvSpPr>
          <p:spPr bwMode="auto">
            <a:xfrm>
              <a:off x="4432" y="2544"/>
              <a:ext cx="1392" cy="192"/>
            </a:xfrm>
            <a:custGeom>
              <a:avLst/>
              <a:gdLst>
                <a:gd name="T0" fmla="*/ 0 w 1392"/>
                <a:gd name="T1" fmla="*/ 0 h 192"/>
                <a:gd name="T2" fmla="*/ 1392 w 1392"/>
                <a:gd name="T3" fmla="*/ 0 h 192"/>
                <a:gd name="T4" fmla="*/ 1392 w 1392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92">
                  <a:moveTo>
                    <a:pt x="0" y="0"/>
                  </a:moveTo>
                  <a:lnTo>
                    <a:pt x="1392" y="0"/>
                  </a:lnTo>
                  <a:lnTo>
                    <a:pt x="1392" y="192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64" name="Group 224"/>
          <p:cNvGrpSpPr>
            <a:grpSpLocks/>
          </p:cNvGrpSpPr>
          <p:nvPr/>
        </p:nvGrpSpPr>
        <p:grpSpPr bwMode="auto">
          <a:xfrm>
            <a:off x="7872413" y="5103813"/>
            <a:ext cx="1322387" cy="760412"/>
            <a:chOff x="4943" y="3215"/>
            <a:chExt cx="833" cy="479"/>
          </a:xfrm>
        </p:grpSpPr>
        <p:sp>
          <p:nvSpPr>
            <p:cNvPr id="394465" name="Freeform 225"/>
            <p:cNvSpPr>
              <a:spLocks/>
            </p:cNvSpPr>
            <p:nvPr/>
          </p:nvSpPr>
          <p:spPr bwMode="auto">
            <a:xfrm>
              <a:off x="4943" y="3215"/>
              <a:ext cx="70" cy="256"/>
            </a:xfrm>
            <a:custGeom>
              <a:avLst/>
              <a:gdLst>
                <a:gd name="T0" fmla="*/ 47 w 65"/>
                <a:gd name="T1" fmla="*/ 235 h 235"/>
                <a:gd name="T2" fmla="*/ 24 w 65"/>
                <a:gd name="T3" fmla="*/ 178 h 235"/>
                <a:gd name="T4" fmla="*/ 0 w 65"/>
                <a:gd name="T5" fmla="*/ 120 h 235"/>
                <a:gd name="T6" fmla="*/ 17 w 65"/>
                <a:gd name="T7" fmla="*/ 65 h 235"/>
                <a:gd name="T8" fmla="*/ 34 w 65"/>
                <a:gd name="T9" fmla="*/ 11 h 235"/>
                <a:gd name="T10" fmla="*/ 61 w 65"/>
                <a:gd name="T11" fmla="*/ 0 h 235"/>
                <a:gd name="T12" fmla="*/ 65 w 65"/>
                <a:gd name="T13" fmla="*/ 31 h 235"/>
                <a:gd name="T14" fmla="*/ 62 w 65"/>
                <a:gd name="T15" fmla="*/ 82 h 235"/>
                <a:gd name="T16" fmla="*/ 58 w 65"/>
                <a:gd name="T17" fmla="*/ 132 h 235"/>
                <a:gd name="T18" fmla="*/ 55 w 65"/>
                <a:gd name="T19" fmla="*/ 181 h 235"/>
                <a:gd name="T20" fmla="*/ 50 w 65"/>
                <a:gd name="T21" fmla="*/ 232 h 235"/>
                <a:gd name="T22" fmla="*/ 47 w 65"/>
                <a:gd name="T2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235">
                  <a:moveTo>
                    <a:pt x="47" y="235"/>
                  </a:moveTo>
                  <a:lnTo>
                    <a:pt x="24" y="178"/>
                  </a:lnTo>
                  <a:lnTo>
                    <a:pt x="0" y="120"/>
                  </a:lnTo>
                  <a:lnTo>
                    <a:pt x="17" y="65"/>
                  </a:lnTo>
                  <a:lnTo>
                    <a:pt x="34" y="11"/>
                  </a:lnTo>
                  <a:lnTo>
                    <a:pt x="61" y="0"/>
                  </a:lnTo>
                  <a:lnTo>
                    <a:pt x="65" y="31"/>
                  </a:lnTo>
                  <a:lnTo>
                    <a:pt x="62" y="82"/>
                  </a:lnTo>
                  <a:lnTo>
                    <a:pt x="58" y="132"/>
                  </a:lnTo>
                  <a:lnTo>
                    <a:pt x="55" y="181"/>
                  </a:lnTo>
                  <a:lnTo>
                    <a:pt x="50" y="232"/>
                  </a:lnTo>
                  <a:lnTo>
                    <a:pt x="47" y="235"/>
                  </a:lnTo>
                  <a:close/>
                </a:path>
              </a:pathLst>
            </a:custGeom>
            <a:solidFill>
              <a:srgbClr val="0099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66" name="Rectangle 226"/>
            <p:cNvSpPr>
              <a:spLocks noChangeArrowheads="1"/>
            </p:cNvSpPr>
            <p:nvPr/>
          </p:nvSpPr>
          <p:spPr bwMode="auto">
            <a:xfrm>
              <a:off x="5328" y="3377"/>
              <a:ext cx="4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ISRAEL</a:t>
              </a:r>
            </a:p>
          </p:txBody>
        </p:sp>
        <p:pic>
          <p:nvPicPr>
            <p:cNvPr id="394467" name="Picture 22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" y="3512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68" name="Freeform 228"/>
            <p:cNvSpPr>
              <a:spLocks/>
            </p:cNvSpPr>
            <p:nvPr/>
          </p:nvSpPr>
          <p:spPr bwMode="auto">
            <a:xfrm>
              <a:off x="4992" y="3312"/>
              <a:ext cx="528" cy="96"/>
            </a:xfrm>
            <a:custGeom>
              <a:avLst/>
              <a:gdLst>
                <a:gd name="T0" fmla="*/ 0 w 528"/>
                <a:gd name="T1" fmla="*/ 0 h 96"/>
                <a:gd name="T2" fmla="*/ 528 w 528"/>
                <a:gd name="T3" fmla="*/ 0 h 96"/>
                <a:gd name="T4" fmla="*/ 528 w 52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96">
                  <a:moveTo>
                    <a:pt x="0" y="0"/>
                  </a:moveTo>
                  <a:lnTo>
                    <a:pt x="528" y="0"/>
                  </a:lnTo>
                  <a:lnTo>
                    <a:pt x="528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4469" name="Freeform 229"/>
          <p:cNvSpPr>
            <a:spLocks/>
          </p:cNvSpPr>
          <p:nvPr/>
        </p:nvSpPr>
        <p:spPr bwMode="auto">
          <a:xfrm>
            <a:off x="5888038" y="2835275"/>
            <a:ext cx="841375" cy="681038"/>
          </a:xfrm>
          <a:custGeom>
            <a:avLst/>
            <a:gdLst>
              <a:gd name="T0" fmla="*/ 198 w 482"/>
              <a:gd name="T1" fmla="*/ 16 h 338"/>
              <a:gd name="T2" fmla="*/ 190 w 482"/>
              <a:gd name="T3" fmla="*/ 0 h 338"/>
              <a:gd name="T4" fmla="*/ 128 w 482"/>
              <a:gd name="T5" fmla="*/ 3 h 338"/>
              <a:gd name="T6" fmla="*/ 65 w 482"/>
              <a:gd name="T7" fmla="*/ 25 h 338"/>
              <a:gd name="T8" fmla="*/ 0 w 482"/>
              <a:gd name="T9" fmla="*/ 39 h 338"/>
              <a:gd name="T10" fmla="*/ 20 w 482"/>
              <a:gd name="T11" fmla="*/ 58 h 338"/>
              <a:gd name="T12" fmla="*/ 5 w 482"/>
              <a:gd name="T13" fmla="*/ 61 h 338"/>
              <a:gd name="T14" fmla="*/ 11 w 482"/>
              <a:gd name="T15" fmla="*/ 117 h 338"/>
              <a:gd name="T16" fmla="*/ 37 w 482"/>
              <a:gd name="T17" fmla="*/ 182 h 338"/>
              <a:gd name="T18" fmla="*/ 45 w 482"/>
              <a:gd name="T19" fmla="*/ 230 h 338"/>
              <a:gd name="T20" fmla="*/ 53 w 482"/>
              <a:gd name="T21" fmla="*/ 228 h 338"/>
              <a:gd name="T22" fmla="*/ 115 w 482"/>
              <a:gd name="T23" fmla="*/ 251 h 338"/>
              <a:gd name="T24" fmla="*/ 128 w 482"/>
              <a:gd name="T25" fmla="*/ 268 h 338"/>
              <a:gd name="T26" fmla="*/ 152 w 482"/>
              <a:gd name="T27" fmla="*/ 265 h 338"/>
              <a:gd name="T28" fmla="*/ 187 w 482"/>
              <a:gd name="T29" fmla="*/ 266 h 338"/>
              <a:gd name="T30" fmla="*/ 244 w 482"/>
              <a:gd name="T31" fmla="*/ 310 h 338"/>
              <a:gd name="T32" fmla="*/ 299 w 482"/>
              <a:gd name="T33" fmla="*/ 312 h 338"/>
              <a:gd name="T34" fmla="*/ 308 w 482"/>
              <a:gd name="T35" fmla="*/ 324 h 338"/>
              <a:gd name="T36" fmla="*/ 350 w 482"/>
              <a:gd name="T37" fmla="*/ 320 h 338"/>
              <a:gd name="T38" fmla="*/ 425 w 482"/>
              <a:gd name="T39" fmla="*/ 338 h 338"/>
              <a:gd name="T40" fmla="*/ 432 w 482"/>
              <a:gd name="T41" fmla="*/ 319 h 338"/>
              <a:gd name="T42" fmla="*/ 476 w 482"/>
              <a:gd name="T43" fmla="*/ 258 h 338"/>
              <a:gd name="T44" fmla="*/ 482 w 482"/>
              <a:gd name="T45" fmla="*/ 228 h 338"/>
              <a:gd name="T46" fmla="*/ 455 w 482"/>
              <a:gd name="T47" fmla="*/ 164 h 338"/>
              <a:gd name="T48" fmla="*/ 429 w 482"/>
              <a:gd name="T49" fmla="*/ 146 h 338"/>
              <a:gd name="T50" fmla="*/ 459 w 482"/>
              <a:gd name="T51" fmla="*/ 105 h 338"/>
              <a:gd name="T52" fmla="*/ 421 w 482"/>
              <a:gd name="T53" fmla="*/ 29 h 338"/>
              <a:gd name="T54" fmla="*/ 333 w 482"/>
              <a:gd name="T55" fmla="*/ 22 h 338"/>
              <a:gd name="T56" fmla="*/ 247 w 482"/>
              <a:gd name="T57" fmla="*/ 16 h 338"/>
              <a:gd name="T58" fmla="*/ 198 w 482"/>
              <a:gd name="T59" fmla="*/ 16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2" h="338">
                <a:moveTo>
                  <a:pt x="198" y="16"/>
                </a:moveTo>
                <a:lnTo>
                  <a:pt x="190" y="0"/>
                </a:lnTo>
                <a:lnTo>
                  <a:pt x="128" y="3"/>
                </a:lnTo>
                <a:lnTo>
                  <a:pt x="65" y="25"/>
                </a:lnTo>
                <a:lnTo>
                  <a:pt x="0" y="39"/>
                </a:lnTo>
                <a:lnTo>
                  <a:pt x="20" y="58"/>
                </a:lnTo>
                <a:lnTo>
                  <a:pt x="5" y="61"/>
                </a:lnTo>
                <a:lnTo>
                  <a:pt x="11" y="117"/>
                </a:lnTo>
                <a:lnTo>
                  <a:pt x="37" y="182"/>
                </a:lnTo>
                <a:lnTo>
                  <a:pt x="45" y="230"/>
                </a:lnTo>
                <a:lnTo>
                  <a:pt x="53" y="228"/>
                </a:lnTo>
                <a:lnTo>
                  <a:pt x="115" y="251"/>
                </a:lnTo>
                <a:lnTo>
                  <a:pt x="128" y="268"/>
                </a:lnTo>
                <a:lnTo>
                  <a:pt x="152" y="265"/>
                </a:lnTo>
                <a:lnTo>
                  <a:pt x="187" y="266"/>
                </a:lnTo>
                <a:lnTo>
                  <a:pt x="244" y="310"/>
                </a:lnTo>
                <a:lnTo>
                  <a:pt x="299" y="312"/>
                </a:lnTo>
                <a:lnTo>
                  <a:pt x="308" y="324"/>
                </a:lnTo>
                <a:lnTo>
                  <a:pt x="350" y="320"/>
                </a:lnTo>
                <a:lnTo>
                  <a:pt x="425" y="338"/>
                </a:lnTo>
                <a:lnTo>
                  <a:pt x="432" y="319"/>
                </a:lnTo>
                <a:lnTo>
                  <a:pt x="476" y="258"/>
                </a:lnTo>
                <a:lnTo>
                  <a:pt x="482" y="228"/>
                </a:lnTo>
                <a:lnTo>
                  <a:pt x="455" y="164"/>
                </a:lnTo>
                <a:lnTo>
                  <a:pt x="429" y="146"/>
                </a:lnTo>
                <a:lnTo>
                  <a:pt x="459" y="105"/>
                </a:lnTo>
                <a:lnTo>
                  <a:pt x="421" y="29"/>
                </a:lnTo>
                <a:lnTo>
                  <a:pt x="333" y="22"/>
                </a:lnTo>
                <a:lnTo>
                  <a:pt x="247" y="16"/>
                </a:lnTo>
                <a:lnTo>
                  <a:pt x="198" y="1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394470" name="Picture 23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963" y="23622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4471" name="Rectangle 231"/>
          <p:cNvSpPr>
            <a:spLocks noChangeArrowheads="1"/>
          </p:cNvSpPr>
          <p:nvPr/>
        </p:nvSpPr>
        <p:spPr bwMode="auto">
          <a:xfrm>
            <a:off x="8334375" y="2374900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r-TR" sz="1000" b="1">
                <a:solidFill>
                  <a:schemeClr val="bg2"/>
                </a:solidFill>
                <a:latin typeface="Verdana" charset="0"/>
              </a:rPr>
              <a:t>POLAND</a:t>
            </a:r>
          </a:p>
        </p:txBody>
      </p:sp>
      <p:sp>
        <p:nvSpPr>
          <p:cNvPr id="394472" name="Freeform 232"/>
          <p:cNvSpPr>
            <a:spLocks/>
          </p:cNvSpPr>
          <p:nvPr/>
        </p:nvSpPr>
        <p:spPr bwMode="auto">
          <a:xfrm>
            <a:off x="6248400" y="2514600"/>
            <a:ext cx="2159000" cy="533400"/>
          </a:xfrm>
          <a:custGeom>
            <a:avLst/>
            <a:gdLst>
              <a:gd name="T0" fmla="*/ 1344 w 1344"/>
              <a:gd name="T1" fmla="*/ 0 h 288"/>
              <a:gd name="T2" fmla="*/ 912 w 1344"/>
              <a:gd name="T3" fmla="*/ 192 h 288"/>
              <a:gd name="T4" fmla="*/ 0 w 1344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88">
                <a:moveTo>
                  <a:pt x="1344" y="0"/>
                </a:moveTo>
                <a:lnTo>
                  <a:pt x="912" y="192"/>
                </a:lnTo>
                <a:lnTo>
                  <a:pt x="0" y="288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94473" name="Group 233"/>
          <p:cNvGrpSpPr>
            <a:grpSpLocks/>
          </p:cNvGrpSpPr>
          <p:nvPr/>
        </p:nvGrpSpPr>
        <p:grpSpPr bwMode="auto">
          <a:xfrm>
            <a:off x="5256213" y="2809875"/>
            <a:ext cx="2897187" cy="782638"/>
            <a:chOff x="3295" y="1770"/>
            <a:chExt cx="1825" cy="493"/>
          </a:xfrm>
        </p:grpSpPr>
        <p:sp>
          <p:nvSpPr>
            <p:cNvPr id="394474" name="Freeform 234"/>
            <p:cNvSpPr>
              <a:spLocks/>
            </p:cNvSpPr>
            <p:nvPr/>
          </p:nvSpPr>
          <p:spPr bwMode="auto">
            <a:xfrm>
              <a:off x="3295" y="1770"/>
              <a:ext cx="455" cy="493"/>
            </a:xfrm>
            <a:custGeom>
              <a:avLst/>
              <a:gdLst>
                <a:gd name="T0" fmla="*/ 101 w 418"/>
                <a:gd name="T1" fmla="*/ 85 h 453"/>
                <a:gd name="T2" fmla="*/ 109 w 418"/>
                <a:gd name="T3" fmla="*/ 87 h 453"/>
                <a:gd name="T4" fmla="*/ 108 w 418"/>
                <a:gd name="T5" fmla="*/ 76 h 453"/>
                <a:gd name="T6" fmla="*/ 127 w 418"/>
                <a:gd name="T7" fmla="*/ 65 h 453"/>
                <a:gd name="T8" fmla="*/ 159 w 418"/>
                <a:gd name="T9" fmla="*/ 80 h 453"/>
                <a:gd name="T10" fmla="*/ 142 w 418"/>
                <a:gd name="T11" fmla="*/ 63 h 453"/>
                <a:gd name="T12" fmla="*/ 126 w 418"/>
                <a:gd name="T13" fmla="*/ 38 h 453"/>
                <a:gd name="T14" fmla="*/ 123 w 418"/>
                <a:gd name="T15" fmla="*/ 32 h 453"/>
                <a:gd name="T16" fmla="*/ 113 w 418"/>
                <a:gd name="T17" fmla="*/ 0 h 453"/>
                <a:gd name="T18" fmla="*/ 150 w 418"/>
                <a:gd name="T19" fmla="*/ 6 h 453"/>
                <a:gd name="T20" fmla="*/ 161 w 418"/>
                <a:gd name="T21" fmla="*/ 7 h 453"/>
                <a:gd name="T22" fmla="*/ 169 w 418"/>
                <a:gd name="T23" fmla="*/ 27 h 453"/>
                <a:gd name="T24" fmla="*/ 219 w 418"/>
                <a:gd name="T25" fmla="*/ 33 h 453"/>
                <a:gd name="T26" fmla="*/ 218 w 418"/>
                <a:gd name="T27" fmla="*/ 50 h 453"/>
                <a:gd name="T28" fmla="*/ 234 w 418"/>
                <a:gd name="T29" fmla="*/ 57 h 453"/>
                <a:gd name="T30" fmla="*/ 298 w 418"/>
                <a:gd name="T31" fmla="*/ 28 h 453"/>
                <a:gd name="T32" fmla="*/ 295 w 418"/>
                <a:gd name="T33" fmla="*/ 33 h 453"/>
                <a:gd name="T34" fmla="*/ 353 w 418"/>
                <a:gd name="T35" fmla="*/ 52 h 453"/>
                <a:gd name="T36" fmla="*/ 373 w 418"/>
                <a:gd name="T37" fmla="*/ 51 h 453"/>
                <a:gd name="T38" fmla="*/ 393 w 418"/>
                <a:gd name="T39" fmla="*/ 70 h 453"/>
                <a:gd name="T40" fmla="*/ 378 w 418"/>
                <a:gd name="T41" fmla="*/ 73 h 453"/>
                <a:gd name="T42" fmla="*/ 384 w 418"/>
                <a:gd name="T43" fmla="*/ 129 h 453"/>
                <a:gd name="T44" fmla="*/ 410 w 418"/>
                <a:gd name="T45" fmla="*/ 194 h 453"/>
                <a:gd name="T46" fmla="*/ 418 w 418"/>
                <a:gd name="T47" fmla="*/ 242 h 453"/>
                <a:gd name="T48" fmla="*/ 407 w 418"/>
                <a:gd name="T49" fmla="*/ 235 h 453"/>
                <a:gd name="T50" fmla="*/ 298 w 418"/>
                <a:gd name="T51" fmla="*/ 283 h 453"/>
                <a:gd name="T52" fmla="*/ 311 w 418"/>
                <a:gd name="T53" fmla="*/ 303 h 453"/>
                <a:gd name="T54" fmla="*/ 380 w 418"/>
                <a:gd name="T55" fmla="*/ 369 h 453"/>
                <a:gd name="T56" fmla="*/ 341 w 418"/>
                <a:gd name="T57" fmla="*/ 402 h 453"/>
                <a:gd name="T58" fmla="*/ 349 w 418"/>
                <a:gd name="T59" fmla="*/ 435 h 453"/>
                <a:gd name="T60" fmla="*/ 335 w 418"/>
                <a:gd name="T61" fmla="*/ 441 h 453"/>
                <a:gd name="T62" fmla="*/ 278 w 418"/>
                <a:gd name="T63" fmla="*/ 441 h 453"/>
                <a:gd name="T64" fmla="*/ 236 w 418"/>
                <a:gd name="T65" fmla="*/ 443 h 453"/>
                <a:gd name="T66" fmla="*/ 221 w 418"/>
                <a:gd name="T67" fmla="*/ 453 h 453"/>
                <a:gd name="T68" fmla="*/ 179 w 418"/>
                <a:gd name="T69" fmla="*/ 444 h 453"/>
                <a:gd name="T70" fmla="*/ 131 w 418"/>
                <a:gd name="T71" fmla="*/ 437 h 453"/>
                <a:gd name="T72" fmla="*/ 82 w 418"/>
                <a:gd name="T73" fmla="*/ 441 h 453"/>
                <a:gd name="T74" fmla="*/ 103 w 418"/>
                <a:gd name="T75" fmla="*/ 355 h 453"/>
                <a:gd name="T76" fmla="*/ 28 w 418"/>
                <a:gd name="T77" fmla="*/ 330 h 453"/>
                <a:gd name="T78" fmla="*/ 20 w 418"/>
                <a:gd name="T79" fmla="*/ 326 h 453"/>
                <a:gd name="T80" fmla="*/ 20 w 418"/>
                <a:gd name="T81" fmla="*/ 321 h 453"/>
                <a:gd name="T82" fmla="*/ 7 w 418"/>
                <a:gd name="T83" fmla="*/ 286 h 453"/>
                <a:gd name="T84" fmla="*/ 8 w 418"/>
                <a:gd name="T85" fmla="*/ 255 h 453"/>
                <a:gd name="T86" fmla="*/ 0 w 418"/>
                <a:gd name="T87" fmla="*/ 249 h 453"/>
                <a:gd name="T88" fmla="*/ 7 w 418"/>
                <a:gd name="T89" fmla="*/ 182 h 453"/>
                <a:gd name="T90" fmla="*/ 45 w 418"/>
                <a:gd name="T91" fmla="*/ 161 h 453"/>
                <a:gd name="T92" fmla="*/ 32 w 418"/>
                <a:gd name="T93" fmla="*/ 136 h 453"/>
                <a:gd name="T94" fmla="*/ 51 w 418"/>
                <a:gd name="T95" fmla="*/ 101 h 453"/>
                <a:gd name="T96" fmla="*/ 43 w 418"/>
                <a:gd name="T97" fmla="*/ 95 h 453"/>
                <a:gd name="T98" fmla="*/ 51 w 418"/>
                <a:gd name="T99" fmla="*/ 75 h 453"/>
                <a:gd name="T100" fmla="*/ 101 w 418"/>
                <a:gd name="T101" fmla="*/ 8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8" h="453">
                  <a:moveTo>
                    <a:pt x="101" y="85"/>
                  </a:moveTo>
                  <a:lnTo>
                    <a:pt x="109" y="87"/>
                  </a:lnTo>
                  <a:lnTo>
                    <a:pt x="108" y="76"/>
                  </a:lnTo>
                  <a:lnTo>
                    <a:pt x="127" y="65"/>
                  </a:lnTo>
                  <a:lnTo>
                    <a:pt x="159" y="80"/>
                  </a:lnTo>
                  <a:lnTo>
                    <a:pt x="142" y="63"/>
                  </a:lnTo>
                  <a:lnTo>
                    <a:pt x="126" y="38"/>
                  </a:lnTo>
                  <a:lnTo>
                    <a:pt x="123" y="32"/>
                  </a:lnTo>
                  <a:lnTo>
                    <a:pt x="113" y="0"/>
                  </a:lnTo>
                  <a:lnTo>
                    <a:pt x="150" y="6"/>
                  </a:lnTo>
                  <a:lnTo>
                    <a:pt x="161" y="7"/>
                  </a:lnTo>
                  <a:lnTo>
                    <a:pt x="169" y="27"/>
                  </a:lnTo>
                  <a:lnTo>
                    <a:pt x="219" y="33"/>
                  </a:lnTo>
                  <a:lnTo>
                    <a:pt x="218" y="50"/>
                  </a:lnTo>
                  <a:lnTo>
                    <a:pt x="234" y="57"/>
                  </a:lnTo>
                  <a:lnTo>
                    <a:pt x="298" y="28"/>
                  </a:lnTo>
                  <a:lnTo>
                    <a:pt x="295" y="33"/>
                  </a:lnTo>
                  <a:lnTo>
                    <a:pt x="353" y="52"/>
                  </a:lnTo>
                  <a:lnTo>
                    <a:pt x="373" y="51"/>
                  </a:lnTo>
                  <a:lnTo>
                    <a:pt x="393" y="70"/>
                  </a:lnTo>
                  <a:lnTo>
                    <a:pt x="378" y="73"/>
                  </a:lnTo>
                  <a:lnTo>
                    <a:pt x="384" y="129"/>
                  </a:lnTo>
                  <a:lnTo>
                    <a:pt x="410" y="194"/>
                  </a:lnTo>
                  <a:lnTo>
                    <a:pt x="418" y="242"/>
                  </a:lnTo>
                  <a:lnTo>
                    <a:pt x="407" y="235"/>
                  </a:lnTo>
                  <a:lnTo>
                    <a:pt x="298" y="283"/>
                  </a:lnTo>
                  <a:lnTo>
                    <a:pt x="311" y="303"/>
                  </a:lnTo>
                  <a:lnTo>
                    <a:pt x="380" y="369"/>
                  </a:lnTo>
                  <a:lnTo>
                    <a:pt x="341" y="402"/>
                  </a:lnTo>
                  <a:lnTo>
                    <a:pt x="349" y="435"/>
                  </a:lnTo>
                  <a:lnTo>
                    <a:pt x="335" y="441"/>
                  </a:lnTo>
                  <a:lnTo>
                    <a:pt x="278" y="441"/>
                  </a:lnTo>
                  <a:lnTo>
                    <a:pt x="236" y="443"/>
                  </a:lnTo>
                  <a:lnTo>
                    <a:pt x="221" y="453"/>
                  </a:lnTo>
                  <a:lnTo>
                    <a:pt x="179" y="444"/>
                  </a:lnTo>
                  <a:lnTo>
                    <a:pt x="131" y="437"/>
                  </a:lnTo>
                  <a:lnTo>
                    <a:pt x="82" y="441"/>
                  </a:lnTo>
                  <a:lnTo>
                    <a:pt x="103" y="355"/>
                  </a:lnTo>
                  <a:lnTo>
                    <a:pt x="28" y="330"/>
                  </a:lnTo>
                  <a:lnTo>
                    <a:pt x="20" y="326"/>
                  </a:lnTo>
                  <a:lnTo>
                    <a:pt x="20" y="321"/>
                  </a:lnTo>
                  <a:lnTo>
                    <a:pt x="7" y="286"/>
                  </a:lnTo>
                  <a:lnTo>
                    <a:pt x="8" y="255"/>
                  </a:lnTo>
                  <a:lnTo>
                    <a:pt x="0" y="249"/>
                  </a:lnTo>
                  <a:lnTo>
                    <a:pt x="7" y="182"/>
                  </a:lnTo>
                  <a:lnTo>
                    <a:pt x="45" y="161"/>
                  </a:lnTo>
                  <a:lnTo>
                    <a:pt x="32" y="136"/>
                  </a:lnTo>
                  <a:lnTo>
                    <a:pt x="51" y="101"/>
                  </a:lnTo>
                  <a:lnTo>
                    <a:pt x="43" y="95"/>
                  </a:lnTo>
                  <a:lnTo>
                    <a:pt x="51" y="75"/>
                  </a:lnTo>
                  <a:lnTo>
                    <a:pt x="101" y="8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pic>
          <p:nvPicPr>
            <p:cNvPr id="394475" name="Picture 23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1872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76" name="Line 236"/>
            <p:cNvSpPr>
              <a:spLocks noChangeShapeType="1"/>
            </p:cNvSpPr>
            <p:nvPr/>
          </p:nvSpPr>
          <p:spPr bwMode="auto">
            <a:xfrm>
              <a:off x="3688" y="1965"/>
              <a:ext cx="68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4477" name="Text Box 237"/>
            <p:cNvSpPr txBox="1">
              <a:spLocks noChangeArrowheads="1"/>
            </p:cNvSpPr>
            <p:nvPr/>
          </p:nvSpPr>
          <p:spPr bwMode="auto">
            <a:xfrm>
              <a:off x="4316" y="1878"/>
              <a:ext cx="56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GERMANY</a:t>
              </a:r>
            </a:p>
          </p:txBody>
        </p:sp>
      </p:grpSp>
      <p:grpSp>
        <p:nvGrpSpPr>
          <p:cNvPr id="394478" name="Group 238"/>
          <p:cNvGrpSpPr>
            <a:grpSpLocks/>
          </p:cNvGrpSpPr>
          <p:nvPr/>
        </p:nvGrpSpPr>
        <p:grpSpPr bwMode="auto">
          <a:xfrm>
            <a:off x="5280025" y="2124075"/>
            <a:ext cx="3124200" cy="1622425"/>
            <a:chOff x="3326" y="1338"/>
            <a:chExt cx="1968" cy="1022"/>
          </a:xfrm>
        </p:grpSpPr>
        <p:sp>
          <p:nvSpPr>
            <p:cNvPr id="394479" name="Freeform 239"/>
            <p:cNvSpPr>
              <a:spLocks/>
            </p:cNvSpPr>
            <p:nvPr/>
          </p:nvSpPr>
          <p:spPr bwMode="auto">
            <a:xfrm>
              <a:off x="3326" y="2247"/>
              <a:ext cx="230" cy="113"/>
            </a:xfrm>
            <a:custGeom>
              <a:avLst/>
              <a:gdLst>
                <a:gd name="T0" fmla="*/ 201 w 211"/>
                <a:gd name="T1" fmla="*/ 62 h 104"/>
                <a:gd name="T2" fmla="*/ 190 w 211"/>
                <a:gd name="T3" fmla="*/ 78 h 104"/>
                <a:gd name="T4" fmla="*/ 155 w 211"/>
                <a:gd name="T5" fmla="*/ 78 h 104"/>
                <a:gd name="T6" fmla="*/ 137 w 211"/>
                <a:gd name="T7" fmla="*/ 104 h 104"/>
                <a:gd name="T8" fmla="*/ 105 w 211"/>
                <a:gd name="T9" fmla="*/ 78 h 104"/>
                <a:gd name="T10" fmla="*/ 76 w 211"/>
                <a:gd name="T11" fmla="*/ 101 h 104"/>
                <a:gd name="T12" fmla="*/ 45 w 211"/>
                <a:gd name="T13" fmla="*/ 104 h 104"/>
                <a:gd name="T14" fmla="*/ 18 w 211"/>
                <a:gd name="T15" fmla="*/ 73 h 104"/>
                <a:gd name="T16" fmla="*/ 0 w 211"/>
                <a:gd name="T17" fmla="*/ 84 h 104"/>
                <a:gd name="T18" fmla="*/ 41 w 211"/>
                <a:gd name="T19" fmla="*/ 20 h 104"/>
                <a:gd name="T20" fmla="*/ 52 w 211"/>
                <a:gd name="T21" fmla="*/ 13 h 104"/>
                <a:gd name="T22" fmla="*/ 68 w 211"/>
                <a:gd name="T23" fmla="*/ 4 h 104"/>
                <a:gd name="T24" fmla="*/ 117 w 211"/>
                <a:gd name="T25" fmla="*/ 0 h 104"/>
                <a:gd name="T26" fmla="*/ 165 w 211"/>
                <a:gd name="T27" fmla="*/ 7 h 104"/>
                <a:gd name="T28" fmla="*/ 163 w 211"/>
                <a:gd name="T29" fmla="*/ 23 h 104"/>
                <a:gd name="T30" fmla="*/ 162 w 211"/>
                <a:gd name="T31" fmla="*/ 30 h 104"/>
                <a:gd name="T32" fmla="*/ 161 w 211"/>
                <a:gd name="T33" fmla="*/ 36 h 104"/>
                <a:gd name="T34" fmla="*/ 171 w 211"/>
                <a:gd name="T35" fmla="*/ 36 h 104"/>
                <a:gd name="T36" fmla="*/ 211 w 211"/>
                <a:gd name="T37" fmla="*/ 46 h 104"/>
                <a:gd name="T38" fmla="*/ 211 w 211"/>
                <a:gd name="T39" fmla="*/ 51 h 104"/>
                <a:gd name="T40" fmla="*/ 201 w 211"/>
                <a:gd name="T41" fmla="*/ 6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104">
                  <a:moveTo>
                    <a:pt x="201" y="62"/>
                  </a:moveTo>
                  <a:lnTo>
                    <a:pt x="190" y="78"/>
                  </a:lnTo>
                  <a:lnTo>
                    <a:pt x="155" y="78"/>
                  </a:lnTo>
                  <a:lnTo>
                    <a:pt x="137" y="104"/>
                  </a:lnTo>
                  <a:lnTo>
                    <a:pt x="105" y="78"/>
                  </a:lnTo>
                  <a:lnTo>
                    <a:pt x="76" y="101"/>
                  </a:lnTo>
                  <a:lnTo>
                    <a:pt x="45" y="104"/>
                  </a:lnTo>
                  <a:lnTo>
                    <a:pt x="18" y="73"/>
                  </a:lnTo>
                  <a:lnTo>
                    <a:pt x="0" y="84"/>
                  </a:lnTo>
                  <a:lnTo>
                    <a:pt x="41" y="20"/>
                  </a:lnTo>
                  <a:lnTo>
                    <a:pt x="52" y="13"/>
                  </a:lnTo>
                  <a:lnTo>
                    <a:pt x="68" y="4"/>
                  </a:lnTo>
                  <a:lnTo>
                    <a:pt x="117" y="0"/>
                  </a:lnTo>
                  <a:lnTo>
                    <a:pt x="165" y="7"/>
                  </a:lnTo>
                  <a:lnTo>
                    <a:pt x="163" y="23"/>
                  </a:lnTo>
                  <a:lnTo>
                    <a:pt x="162" y="30"/>
                  </a:lnTo>
                  <a:lnTo>
                    <a:pt x="161" y="36"/>
                  </a:lnTo>
                  <a:lnTo>
                    <a:pt x="171" y="36"/>
                  </a:lnTo>
                  <a:lnTo>
                    <a:pt x="211" y="46"/>
                  </a:lnTo>
                  <a:lnTo>
                    <a:pt x="211" y="51"/>
                  </a:lnTo>
                  <a:lnTo>
                    <a:pt x="201" y="62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80" name="Text Box 240"/>
            <p:cNvSpPr txBox="1">
              <a:spLocks noChangeArrowheads="1"/>
            </p:cNvSpPr>
            <p:nvPr/>
          </p:nvSpPr>
          <p:spPr bwMode="auto">
            <a:xfrm>
              <a:off x="4512" y="1488"/>
              <a:ext cx="78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SWITZERLAND</a:t>
              </a:r>
            </a:p>
          </p:txBody>
        </p:sp>
        <p:pic>
          <p:nvPicPr>
            <p:cNvPr id="394481" name="Picture 241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344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82" name="Freeform 242"/>
            <p:cNvSpPr>
              <a:spLocks/>
            </p:cNvSpPr>
            <p:nvPr/>
          </p:nvSpPr>
          <p:spPr bwMode="auto">
            <a:xfrm>
              <a:off x="3408" y="1338"/>
              <a:ext cx="1146" cy="980"/>
            </a:xfrm>
            <a:custGeom>
              <a:avLst/>
              <a:gdLst>
                <a:gd name="T0" fmla="*/ 1146 w 1146"/>
                <a:gd name="T1" fmla="*/ 198 h 980"/>
                <a:gd name="T2" fmla="*/ 558 w 1146"/>
                <a:gd name="T3" fmla="*/ 0 h 980"/>
                <a:gd name="T4" fmla="*/ 0 w 1146"/>
                <a:gd name="T5" fmla="*/ 980 h 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6" h="980">
                  <a:moveTo>
                    <a:pt x="1146" y="198"/>
                  </a:moveTo>
                  <a:lnTo>
                    <a:pt x="558" y="0"/>
                  </a:lnTo>
                  <a:lnTo>
                    <a:pt x="0" y="98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394483" name="Group 243"/>
          <p:cNvGrpSpPr>
            <a:grpSpLocks/>
          </p:cNvGrpSpPr>
          <p:nvPr/>
        </p:nvGrpSpPr>
        <p:grpSpPr bwMode="auto">
          <a:xfrm>
            <a:off x="5770563" y="3124200"/>
            <a:ext cx="3824287" cy="350838"/>
            <a:chOff x="3635" y="1968"/>
            <a:chExt cx="2409" cy="221"/>
          </a:xfrm>
        </p:grpSpPr>
        <p:pic>
          <p:nvPicPr>
            <p:cNvPr id="394484" name="Picture 24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2" y="1968"/>
              <a:ext cx="27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485" name="Rectangle 245"/>
            <p:cNvSpPr>
              <a:spLocks noChangeArrowheads="1"/>
            </p:cNvSpPr>
            <p:nvPr/>
          </p:nvSpPr>
          <p:spPr bwMode="auto">
            <a:xfrm>
              <a:off x="4816" y="2033"/>
              <a:ext cx="8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CZECH REPUBLIC</a:t>
              </a:r>
            </a:p>
          </p:txBody>
        </p:sp>
        <p:sp>
          <p:nvSpPr>
            <p:cNvPr id="394486" name="Freeform 246"/>
            <p:cNvSpPr>
              <a:spLocks/>
            </p:cNvSpPr>
            <p:nvPr/>
          </p:nvSpPr>
          <p:spPr bwMode="auto">
            <a:xfrm>
              <a:off x="3635" y="2029"/>
              <a:ext cx="347" cy="160"/>
            </a:xfrm>
            <a:custGeom>
              <a:avLst/>
              <a:gdLst>
                <a:gd name="T0" fmla="*/ 262 w 319"/>
                <a:gd name="T1" fmla="*/ 43 h 147"/>
                <a:gd name="T2" fmla="*/ 319 w 319"/>
                <a:gd name="T3" fmla="*/ 87 h 147"/>
                <a:gd name="T4" fmla="*/ 317 w 319"/>
                <a:gd name="T5" fmla="*/ 91 h 147"/>
                <a:gd name="T6" fmla="*/ 303 w 319"/>
                <a:gd name="T7" fmla="*/ 103 h 147"/>
                <a:gd name="T8" fmla="*/ 291 w 319"/>
                <a:gd name="T9" fmla="*/ 109 h 147"/>
                <a:gd name="T10" fmla="*/ 291 w 319"/>
                <a:gd name="T11" fmla="*/ 115 h 147"/>
                <a:gd name="T12" fmla="*/ 275 w 319"/>
                <a:gd name="T13" fmla="*/ 131 h 147"/>
                <a:gd name="T14" fmla="*/ 247 w 319"/>
                <a:gd name="T15" fmla="*/ 136 h 147"/>
                <a:gd name="T16" fmla="*/ 232 w 319"/>
                <a:gd name="T17" fmla="*/ 136 h 147"/>
                <a:gd name="T18" fmla="*/ 216 w 319"/>
                <a:gd name="T19" fmla="*/ 134 h 147"/>
                <a:gd name="T20" fmla="*/ 139 w 319"/>
                <a:gd name="T21" fmla="*/ 125 h 147"/>
                <a:gd name="T22" fmla="*/ 110 w 319"/>
                <a:gd name="T23" fmla="*/ 147 h 147"/>
                <a:gd name="T24" fmla="*/ 82 w 319"/>
                <a:gd name="T25" fmla="*/ 134 h 147"/>
                <a:gd name="T26" fmla="*/ 13 w 319"/>
                <a:gd name="T27" fmla="*/ 68 h 147"/>
                <a:gd name="T28" fmla="*/ 0 w 319"/>
                <a:gd name="T29" fmla="*/ 48 h 147"/>
                <a:gd name="T30" fmla="*/ 109 w 319"/>
                <a:gd name="T31" fmla="*/ 0 h 147"/>
                <a:gd name="T32" fmla="*/ 120 w 319"/>
                <a:gd name="T33" fmla="*/ 7 h 147"/>
                <a:gd name="T34" fmla="*/ 128 w 319"/>
                <a:gd name="T35" fmla="*/ 5 h 147"/>
                <a:gd name="T36" fmla="*/ 190 w 319"/>
                <a:gd name="T37" fmla="*/ 28 h 147"/>
                <a:gd name="T38" fmla="*/ 203 w 319"/>
                <a:gd name="T39" fmla="*/ 45 h 147"/>
                <a:gd name="T40" fmla="*/ 227 w 319"/>
                <a:gd name="T41" fmla="*/ 42 h 147"/>
                <a:gd name="T42" fmla="*/ 262 w 319"/>
                <a:gd name="T43" fmla="*/ 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9" h="147">
                  <a:moveTo>
                    <a:pt x="262" y="43"/>
                  </a:moveTo>
                  <a:lnTo>
                    <a:pt x="319" y="87"/>
                  </a:lnTo>
                  <a:lnTo>
                    <a:pt x="317" y="91"/>
                  </a:lnTo>
                  <a:lnTo>
                    <a:pt x="303" y="103"/>
                  </a:lnTo>
                  <a:lnTo>
                    <a:pt x="291" y="109"/>
                  </a:lnTo>
                  <a:lnTo>
                    <a:pt x="291" y="115"/>
                  </a:lnTo>
                  <a:lnTo>
                    <a:pt x="275" y="131"/>
                  </a:lnTo>
                  <a:lnTo>
                    <a:pt x="247" y="136"/>
                  </a:lnTo>
                  <a:lnTo>
                    <a:pt x="232" y="136"/>
                  </a:lnTo>
                  <a:lnTo>
                    <a:pt x="216" y="134"/>
                  </a:lnTo>
                  <a:lnTo>
                    <a:pt x="139" y="125"/>
                  </a:lnTo>
                  <a:lnTo>
                    <a:pt x="110" y="147"/>
                  </a:lnTo>
                  <a:lnTo>
                    <a:pt x="82" y="134"/>
                  </a:lnTo>
                  <a:lnTo>
                    <a:pt x="13" y="68"/>
                  </a:lnTo>
                  <a:lnTo>
                    <a:pt x="0" y="48"/>
                  </a:lnTo>
                  <a:lnTo>
                    <a:pt x="109" y="0"/>
                  </a:lnTo>
                  <a:lnTo>
                    <a:pt x="120" y="7"/>
                  </a:lnTo>
                  <a:lnTo>
                    <a:pt x="128" y="5"/>
                  </a:lnTo>
                  <a:lnTo>
                    <a:pt x="190" y="28"/>
                  </a:lnTo>
                  <a:lnTo>
                    <a:pt x="203" y="45"/>
                  </a:lnTo>
                  <a:lnTo>
                    <a:pt x="227" y="42"/>
                  </a:lnTo>
                  <a:lnTo>
                    <a:pt x="262" y="43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487" name="Line 247"/>
            <p:cNvSpPr>
              <a:spLocks noChangeShapeType="1"/>
            </p:cNvSpPr>
            <p:nvPr/>
          </p:nvSpPr>
          <p:spPr bwMode="auto">
            <a:xfrm>
              <a:off x="3776" y="2096"/>
              <a:ext cx="9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4488" name="Freeform 248"/>
          <p:cNvSpPr>
            <a:spLocks/>
          </p:cNvSpPr>
          <p:nvPr/>
        </p:nvSpPr>
        <p:spPr bwMode="auto">
          <a:xfrm>
            <a:off x="6143625" y="3370263"/>
            <a:ext cx="490538" cy="174625"/>
          </a:xfrm>
          <a:custGeom>
            <a:avLst/>
            <a:gdLst>
              <a:gd name="T0" fmla="*/ 103 w 284"/>
              <a:gd name="T1" fmla="*/ 0 h 101"/>
              <a:gd name="T2" fmla="*/ 101 w 284"/>
              <a:gd name="T3" fmla="*/ 4 h 101"/>
              <a:gd name="T4" fmla="*/ 87 w 284"/>
              <a:gd name="T5" fmla="*/ 16 h 101"/>
              <a:gd name="T6" fmla="*/ 75 w 284"/>
              <a:gd name="T7" fmla="*/ 22 h 101"/>
              <a:gd name="T8" fmla="*/ 75 w 284"/>
              <a:gd name="T9" fmla="*/ 28 h 101"/>
              <a:gd name="T10" fmla="*/ 59 w 284"/>
              <a:gd name="T11" fmla="*/ 44 h 101"/>
              <a:gd name="T12" fmla="*/ 31 w 284"/>
              <a:gd name="T13" fmla="*/ 49 h 101"/>
              <a:gd name="T14" fmla="*/ 16 w 284"/>
              <a:gd name="T15" fmla="*/ 49 h 101"/>
              <a:gd name="T16" fmla="*/ 0 w 284"/>
              <a:gd name="T17" fmla="*/ 47 h 101"/>
              <a:gd name="T18" fmla="*/ 31 w 284"/>
              <a:gd name="T19" fmla="*/ 92 h 101"/>
              <a:gd name="T20" fmla="*/ 46 w 284"/>
              <a:gd name="T21" fmla="*/ 100 h 101"/>
              <a:gd name="T22" fmla="*/ 108 w 284"/>
              <a:gd name="T23" fmla="*/ 101 h 101"/>
              <a:gd name="T24" fmla="*/ 186 w 284"/>
              <a:gd name="T25" fmla="*/ 67 h 101"/>
              <a:gd name="T26" fmla="*/ 269 w 284"/>
              <a:gd name="T27" fmla="*/ 68 h 101"/>
              <a:gd name="T28" fmla="*/ 284 w 284"/>
              <a:gd name="T29" fmla="*/ 28 h 101"/>
              <a:gd name="T30" fmla="*/ 209 w 284"/>
              <a:gd name="T31" fmla="*/ 10 h 101"/>
              <a:gd name="T32" fmla="*/ 167 w 284"/>
              <a:gd name="T33" fmla="*/ 14 h 101"/>
              <a:gd name="T34" fmla="*/ 158 w 284"/>
              <a:gd name="T35" fmla="*/ 2 h 101"/>
              <a:gd name="T36" fmla="*/ 103 w 284"/>
              <a:gd name="T37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4" h="101">
                <a:moveTo>
                  <a:pt x="103" y="0"/>
                </a:moveTo>
                <a:lnTo>
                  <a:pt x="101" y="4"/>
                </a:lnTo>
                <a:lnTo>
                  <a:pt x="87" y="16"/>
                </a:lnTo>
                <a:lnTo>
                  <a:pt x="75" y="22"/>
                </a:lnTo>
                <a:lnTo>
                  <a:pt x="75" y="28"/>
                </a:lnTo>
                <a:lnTo>
                  <a:pt x="59" y="44"/>
                </a:lnTo>
                <a:lnTo>
                  <a:pt x="31" y="49"/>
                </a:lnTo>
                <a:lnTo>
                  <a:pt x="16" y="49"/>
                </a:lnTo>
                <a:lnTo>
                  <a:pt x="0" y="47"/>
                </a:lnTo>
                <a:lnTo>
                  <a:pt x="31" y="92"/>
                </a:lnTo>
                <a:lnTo>
                  <a:pt x="46" y="100"/>
                </a:lnTo>
                <a:lnTo>
                  <a:pt x="108" y="101"/>
                </a:lnTo>
                <a:lnTo>
                  <a:pt x="186" y="67"/>
                </a:lnTo>
                <a:lnTo>
                  <a:pt x="269" y="68"/>
                </a:lnTo>
                <a:lnTo>
                  <a:pt x="284" y="28"/>
                </a:lnTo>
                <a:lnTo>
                  <a:pt x="209" y="10"/>
                </a:lnTo>
                <a:lnTo>
                  <a:pt x="167" y="14"/>
                </a:lnTo>
                <a:lnTo>
                  <a:pt x="158" y="2"/>
                </a:lnTo>
                <a:lnTo>
                  <a:pt x="103" y="0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94489" name="Rectangle 249"/>
          <p:cNvSpPr>
            <a:spLocks noChangeArrowheads="1"/>
          </p:cNvSpPr>
          <p:nvPr/>
        </p:nvSpPr>
        <p:spPr bwMode="auto">
          <a:xfrm>
            <a:off x="7162800" y="3489325"/>
            <a:ext cx="925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r-TR" sz="1000" b="1">
                <a:solidFill>
                  <a:schemeClr val="bg2"/>
                </a:solidFill>
                <a:latin typeface="Verdana" charset="0"/>
              </a:rPr>
              <a:t>SLOVAKIA</a:t>
            </a:r>
          </a:p>
        </p:txBody>
      </p:sp>
      <p:pic>
        <p:nvPicPr>
          <p:cNvPr id="394490" name="Picture 250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3479800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4491" name="Freeform 251"/>
          <p:cNvSpPr>
            <a:spLocks/>
          </p:cNvSpPr>
          <p:nvPr/>
        </p:nvSpPr>
        <p:spPr bwMode="auto">
          <a:xfrm>
            <a:off x="6324600" y="3429000"/>
            <a:ext cx="914400" cy="76200"/>
          </a:xfrm>
          <a:custGeom>
            <a:avLst/>
            <a:gdLst>
              <a:gd name="T0" fmla="*/ 0 w 528"/>
              <a:gd name="T1" fmla="*/ 0 h 48"/>
              <a:gd name="T2" fmla="*/ 384 w 528"/>
              <a:gd name="T3" fmla="*/ 0 h 48"/>
              <a:gd name="T4" fmla="*/ 528 w 52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48">
                <a:moveTo>
                  <a:pt x="0" y="0"/>
                </a:moveTo>
                <a:lnTo>
                  <a:pt x="384" y="0"/>
                </a:lnTo>
                <a:lnTo>
                  <a:pt x="528" y="48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4492" name="Rectangle 252"/>
          <p:cNvSpPr>
            <a:spLocks noChangeArrowheads="1"/>
          </p:cNvSpPr>
          <p:nvPr/>
        </p:nvSpPr>
        <p:spPr bwMode="auto">
          <a:xfrm>
            <a:off x="304800" y="51816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4493" name="Text Box 253"/>
          <p:cNvSpPr txBox="1">
            <a:spLocks noChangeArrowheads="1"/>
          </p:cNvSpPr>
          <p:nvPr/>
        </p:nvSpPr>
        <p:spPr bwMode="auto">
          <a:xfrm>
            <a:off x="744538" y="5181600"/>
            <a:ext cx="1228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9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tr-TR" sz="1400" b="1">
                <a:latin typeface="Arial" charset="0"/>
              </a:rPr>
              <a:t>Full Member</a:t>
            </a:r>
          </a:p>
        </p:txBody>
      </p:sp>
      <p:sp>
        <p:nvSpPr>
          <p:cNvPr id="394494" name="Rectangle 254"/>
          <p:cNvSpPr>
            <a:spLocks noChangeArrowheads="1"/>
          </p:cNvSpPr>
          <p:nvPr/>
        </p:nvSpPr>
        <p:spPr bwMode="auto">
          <a:xfrm>
            <a:off x="304800" y="5715000"/>
            <a:ext cx="457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4495" name="Text Box 255"/>
          <p:cNvSpPr txBox="1">
            <a:spLocks noChangeArrowheads="1"/>
          </p:cNvSpPr>
          <p:nvPr/>
        </p:nvSpPr>
        <p:spPr bwMode="auto">
          <a:xfrm>
            <a:off x="744538" y="5715000"/>
            <a:ext cx="963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r-TR" sz="1400" b="1">
                <a:latin typeface="Arial" charset="0"/>
              </a:rPr>
              <a:t>Observer</a:t>
            </a:r>
          </a:p>
        </p:txBody>
      </p:sp>
      <p:sp>
        <p:nvSpPr>
          <p:cNvPr id="394496" name="Rectangle 256"/>
          <p:cNvSpPr>
            <a:spLocks noChangeArrowheads="1"/>
          </p:cNvSpPr>
          <p:nvPr/>
        </p:nvSpPr>
        <p:spPr bwMode="auto">
          <a:xfrm>
            <a:off x="304800" y="6248400"/>
            <a:ext cx="4572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4497" name="Text Box 257"/>
          <p:cNvSpPr txBox="1">
            <a:spLocks noChangeArrowheads="1"/>
          </p:cNvSpPr>
          <p:nvPr/>
        </p:nvSpPr>
        <p:spPr bwMode="auto">
          <a:xfrm>
            <a:off x="762000" y="6172200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sz="1400" b="1">
                <a:latin typeface="Arial" charset="0"/>
              </a:rPr>
              <a:t>Co-operation Agreement</a:t>
            </a:r>
          </a:p>
        </p:txBody>
      </p:sp>
      <p:pic>
        <p:nvPicPr>
          <p:cNvPr id="394498" name="Picture 258" descr="jhgf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52400"/>
            <a:ext cx="812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4499" name="Rectangle 259"/>
          <p:cNvSpPr>
            <a:spLocks noChangeArrowheads="1"/>
          </p:cNvSpPr>
          <p:nvPr/>
        </p:nvSpPr>
        <p:spPr bwMode="auto">
          <a:xfrm>
            <a:off x="6400800" y="2590800"/>
            <a:ext cx="76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BE" sz="1000" b="1">
                <a:solidFill>
                  <a:schemeClr val="bg2"/>
                </a:solidFill>
                <a:latin typeface="Verdana" charset="0"/>
              </a:rPr>
              <a:t>ESTONIA</a:t>
            </a:r>
            <a:endParaRPr lang="de-DE" sz="1000" b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394500" name="Freeform 260"/>
          <p:cNvSpPr>
            <a:spLocks/>
          </p:cNvSpPr>
          <p:nvPr/>
        </p:nvSpPr>
        <p:spPr bwMode="auto">
          <a:xfrm>
            <a:off x="6578600" y="2362200"/>
            <a:ext cx="354013" cy="179388"/>
          </a:xfrm>
          <a:custGeom>
            <a:avLst/>
            <a:gdLst>
              <a:gd name="T0" fmla="*/ 223 w 223"/>
              <a:gd name="T1" fmla="*/ 78 h 113"/>
              <a:gd name="T2" fmla="*/ 197 w 223"/>
              <a:gd name="T3" fmla="*/ 113 h 113"/>
              <a:gd name="T4" fmla="*/ 118 w 223"/>
              <a:gd name="T5" fmla="*/ 94 h 113"/>
              <a:gd name="T6" fmla="*/ 109 w 223"/>
              <a:gd name="T7" fmla="*/ 92 h 113"/>
              <a:gd name="T8" fmla="*/ 82 w 223"/>
              <a:gd name="T9" fmla="*/ 87 h 113"/>
              <a:gd name="T10" fmla="*/ 37 w 223"/>
              <a:gd name="T11" fmla="*/ 86 h 113"/>
              <a:gd name="T12" fmla="*/ 8 w 223"/>
              <a:gd name="T13" fmla="*/ 52 h 113"/>
              <a:gd name="T14" fmla="*/ 0 w 223"/>
              <a:gd name="T15" fmla="*/ 28 h 113"/>
              <a:gd name="T16" fmla="*/ 103 w 223"/>
              <a:gd name="T17" fmla="*/ 0 h 113"/>
              <a:gd name="T18" fmla="*/ 115 w 223"/>
              <a:gd name="T19" fmla="*/ 8 h 113"/>
              <a:gd name="T20" fmla="*/ 123 w 223"/>
              <a:gd name="T21" fmla="*/ 5 h 113"/>
              <a:gd name="T22" fmla="*/ 205 w 223"/>
              <a:gd name="T23" fmla="*/ 12 h 113"/>
              <a:gd name="T24" fmla="*/ 209 w 223"/>
              <a:gd name="T25" fmla="*/ 29 h 113"/>
              <a:gd name="T26" fmla="*/ 223 w 223"/>
              <a:gd name="T27" fmla="*/ 7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3" h="113">
                <a:moveTo>
                  <a:pt x="223" y="78"/>
                </a:moveTo>
                <a:lnTo>
                  <a:pt x="197" y="113"/>
                </a:lnTo>
                <a:lnTo>
                  <a:pt x="118" y="94"/>
                </a:lnTo>
                <a:lnTo>
                  <a:pt x="109" y="92"/>
                </a:lnTo>
                <a:lnTo>
                  <a:pt x="82" y="87"/>
                </a:lnTo>
                <a:lnTo>
                  <a:pt x="37" y="86"/>
                </a:lnTo>
                <a:lnTo>
                  <a:pt x="8" y="52"/>
                </a:lnTo>
                <a:lnTo>
                  <a:pt x="0" y="28"/>
                </a:lnTo>
                <a:lnTo>
                  <a:pt x="103" y="0"/>
                </a:lnTo>
                <a:lnTo>
                  <a:pt x="115" y="8"/>
                </a:lnTo>
                <a:lnTo>
                  <a:pt x="123" y="5"/>
                </a:lnTo>
                <a:lnTo>
                  <a:pt x="205" y="12"/>
                </a:lnTo>
                <a:lnTo>
                  <a:pt x="209" y="29"/>
                </a:lnTo>
                <a:lnTo>
                  <a:pt x="223" y="78"/>
                </a:lnTo>
                <a:close/>
              </a:path>
            </a:pathLst>
          </a:custGeom>
          <a:solidFill>
            <a:srgbClr val="FF9900"/>
          </a:solidFill>
          <a:ln w="1651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394501" name="Group 261"/>
          <p:cNvGrpSpPr>
            <a:grpSpLocks/>
          </p:cNvGrpSpPr>
          <p:nvPr/>
        </p:nvGrpSpPr>
        <p:grpSpPr bwMode="auto">
          <a:xfrm>
            <a:off x="6477000" y="3505200"/>
            <a:ext cx="2844800" cy="511175"/>
            <a:chOff x="4080" y="2208"/>
            <a:chExt cx="1792" cy="322"/>
          </a:xfrm>
        </p:grpSpPr>
        <p:sp>
          <p:nvSpPr>
            <p:cNvPr id="394502" name="Freeform 262"/>
            <p:cNvSpPr>
              <a:spLocks/>
            </p:cNvSpPr>
            <p:nvPr/>
          </p:nvSpPr>
          <p:spPr bwMode="auto">
            <a:xfrm>
              <a:off x="4080" y="2208"/>
              <a:ext cx="512" cy="304"/>
            </a:xfrm>
            <a:custGeom>
              <a:avLst/>
              <a:gdLst>
                <a:gd name="T0" fmla="*/ 432 w 470"/>
                <a:gd name="T1" fmla="*/ 228 h 279"/>
                <a:gd name="T2" fmla="*/ 428 w 470"/>
                <a:gd name="T3" fmla="*/ 276 h 279"/>
                <a:gd name="T4" fmla="*/ 332 w 470"/>
                <a:gd name="T5" fmla="*/ 255 h 279"/>
                <a:gd name="T6" fmla="*/ 254 w 470"/>
                <a:gd name="T7" fmla="*/ 279 h 279"/>
                <a:gd name="T8" fmla="*/ 198 w 470"/>
                <a:gd name="T9" fmla="*/ 270 h 279"/>
                <a:gd name="T10" fmla="*/ 143 w 470"/>
                <a:gd name="T11" fmla="*/ 261 h 279"/>
                <a:gd name="T12" fmla="*/ 132 w 470"/>
                <a:gd name="T13" fmla="*/ 246 h 279"/>
                <a:gd name="T14" fmla="*/ 127 w 470"/>
                <a:gd name="T15" fmla="*/ 226 h 279"/>
                <a:gd name="T16" fmla="*/ 111 w 470"/>
                <a:gd name="T17" fmla="*/ 219 h 279"/>
                <a:gd name="T18" fmla="*/ 95 w 470"/>
                <a:gd name="T19" fmla="*/ 218 h 279"/>
                <a:gd name="T20" fmla="*/ 73 w 470"/>
                <a:gd name="T21" fmla="*/ 204 h 279"/>
                <a:gd name="T22" fmla="*/ 0 w 470"/>
                <a:gd name="T23" fmla="*/ 130 h 279"/>
                <a:gd name="T24" fmla="*/ 29 w 470"/>
                <a:gd name="T25" fmla="*/ 121 h 279"/>
                <a:gd name="T26" fmla="*/ 68 w 470"/>
                <a:gd name="T27" fmla="*/ 66 h 279"/>
                <a:gd name="T28" fmla="*/ 117 w 470"/>
                <a:gd name="T29" fmla="*/ 19 h 279"/>
                <a:gd name="T30" fmla="*/ 118 w 470"/>
                <a:gd name="T31" fmla="*/ 17 h 279"/>
                <a:gd name="T32" fmla="*/ 210 w 470"/>
                <a:gd name="T33" fmla="*/ 27 h 279"/>
                <a:gd name="T34" fmla="*/ 292 w 470"/>
                <a:gd name="T35" fmla="*/ 0 h 279"/>
                <a:gd name="T36" fmla="*/ 296 w 470"/>
                <a:gd name="T37" fmla="*/ 0 h 279"/>
                <a:gd name="T38" fmla="*/ 332 w 470"/>
                <a:gd name="T39" fmla="*/ 36 h 279"/>
                <a:gd name="T40" fmla="*/ 368 w 470"/>
                <a:gd name="T41" fmla="*/ 73 h 279"/>
                <a:gd name="T42" fmla="*/ 384 w 470"/>
                <a:gd name="T43" fmla="*/ 123 h 279"/>
                <a:gd name="T44" fmla="*/ 399 w 470"/>
                <a:gd name="T45" fmla="*/ 174 h 279"/>
                <a:gd name="T46" fmla="*/ 439 w 470"/>
                <a:gd name="T47" fmla="*/ 175 h 279"/>
                <a:gd name="T48" fmla="*/ 469 w 470"/>
                <a:gd name="T49" fmla="*/ 185 h 279"/>
                <a:gd name="T50" fmla="*/ 470 w 470"/>
                <a:gd name="T51" fmla="*/ 198 h 279"/>
                <a:gd name="T52" fmla="*/ 448 w 470"/>
                <a:gd name="T53" fmla="*/ 211 h 279"/>
                <a:gd name="T54" fmla="*/ 442 w 470"/>
                <a:gd name="T55" fmla="*/ 206 h 279"/>
                <a:gd name="T56" fmla="*/ 432 w 470"/>
                <a:gd name="T57" fmla="*/ 22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70" h="279">
                  <a:moveTo>
                    <a:pt x="432" y="228"/>
                  </a:moveTo>
                  <a:lnTo>
                    <a:pt x="428" y="276"/>
                  </a:lnTo>
                  <a:lnTo>
                    <a:pt x="332" y="255"/>
                  </a:lnTo>
                  <a:lnTo>
                    <a:pt x="254" y="279"/>
                  </a:lnTo>
                  <a:lnTo>
                    <a:pt x="198" y="270"/>
                  </a:lnTo>
                  <a:lnTo>
                    <a:pt x="143" y="261"/>
                  </a:lnTo>
                  <a:lnTo>
                    <a:pt x="132" y="246"/>
                  </a:lnTo>
                  <a:lnTo>
                    <a:pt x="127" y="226"/>
                  </a:lnTo>
                  <a:lnTo>
                    <a:pt x="111" y="219"/>
                  </a:lnTo>
                  <a:lnTo>
                    <a:pt x="95" y="218"/>
                  </a:lnTo>
                  <a:lnTo>
                    <a:pt x="73" y="204"/>
                  </a:lnTo>
                  <a:lnTo>
                    <a:pt x="0" y="130"/>
                  </a:lnTo>
                  <a:lnTo>
                    <a:pt x="29" y="121"/>
                  </a:lnTo>
                  <a:lnTo>
                    <a:pt x="68" y="66"/>
                  </a:lnTo>
                  <a:lnTo>
                    <a:pt x="117" y="19"/>
                  </a:lnTo>
                  <a:lnTo>
                    <a:pt x="118" y="17"/>
                  </a:lnTo>
                  <a:lnTo>
                    <a:pt x="210" y="27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332" y="36"/>
                  </a:lnTo>
                  <a:lnTo>
                    <a:pt x="368" y="73"/>
                  </a:lnTo>
                  <a:lnTo>
                    <a:pt x="384" y="123"/>
                  </a:lnTo>
                  <a:lnTo>
                    <a:pt x="399" y="174"/>
                  </a:lnTo>
                  <a:lnTo>
                    <a:pt x="439" y="175"/>
                  </a:lnTo>
                  <a:lnTo>
                    <a:pt x="469" y="185"/>
                  </a:lnTo>
                  <a:lnTo>
                    <a:pt x="470" y="198"/>
                  </a:lnTo>
                  <a:lnTo>
                    <a:pt x="448" y="211"/>
                  </a:lnTo>
                  <a:lnTo>
                    <a:pt x="442" y="206"/>
                  </a:lnTo>
                  <a:lnTo>
                    <a:pt x="432" y="228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pic>
          <p:nvPicPr>
            <p:cNvPr id="394503" name="Picture 26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0" y="2349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504" name="Rectangle 264"/>
            <p:cNvSpPr>
              <a:spLocks noChangeArrowheads="1"/>
            </p:cNvSpPr>
            <p:nvPr/>
          </p:nvSpPr>
          <p:spPr bwMode="auto">
            <a:xfrm>
              <a:off x="5061" y="2363"/>
              <a:ext cx="55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ROMANIA</a:t>
              </a:r>
            </a:p>
          </p:txBody>
        </p:sp>
        <p:sp>
          <p:nvSpPr>
            <p:cNvPr id="394505" name="Line 265"/>
            <p:cNvSpPr>
              <a:spLocks noChangeShapeType="1"/>
            </p:cNvSpPr>
            <p:nvPr/>
          </p:nvSpPr>
          <p:spPr bwMode="auto">
            <a:xfrm>
              <a:off x="4388" y="2440"/>
              <a:ext cx="7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4506" name="Freeform 266"/>
          <p:cNvSpPr>
            <a:spLocks/>
          </p:cNvSpPr>
          <p:nvPr/>
        </p:nvSpPr>
        <p:spPr bwMode="auto">
          <a:xfrm>
            <a:off x="5529263" y="4095750"/>
            <a:ext cx="76200" cy="146050"/>
          </a:xfrm>
          <a:custGeom>
            <a:avLst/>
            <a:gdLst>
              <a:gd name="T0" fmla="*/ 29 w 48"/>
              <a:gd name="T1" fmla="*/ 92 h 92"/>
              <a:gd name="T2" fmla="*/ 12 w 48"/>
              <a:gd name="T3" fmla="*/ 78 h 92"/>
              <a:gd name="T4" fmla="*/ 0 w 48"/>
              <a:gd name="T5" fmla="*/ 33 h 92"/>
              <a:gd name="T6" fmla="*/ 35 w 48"/>
              <a:gd name="T7" fmla="*/ 0 h 92"/>
              <a:gd name="T8" fmla="*/ 48 w 48"/>
              <a:gd name="T9" fmla="*/ 36 h 92"/>
              <a:gd name="T10" fmla="*/ 29 w 48"/>
              <a:gd name="T11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" h="92">
                <a:moveTo>
                  <a:pt x="29" y="92"/>
                </a:moveTo>
                <a:lnTo>
                  <a:pt x="12" y="78"/>
                </a:lnTo>
                <a:lnTo>
                  <a:pt x="0" y="33"/>
                </a:lnTo>
                <a:lnTo>
                  <a:pt x="35" y="0"/>
                </a:lnTo>
                <a:lnTo>
                  <a:pt x="48" y="36"/>
                </a:lnTo>
                <a:lnTo>
                  <a:pt x="29" y="92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394507" name="Group 267"/>
          <p:cNvGrpSpPr>
            <a:grpSpLocks/>
          </p:cNvGrpSpPr>
          <p:nvPr/>
        </p:nvGrpSpPr>
        <p:grpSpPr bwMode="auto">
          <a:xfrm>
            <a:off x="5121275" y="3429000"/>
            <a:ext cx="1076325" cy="2214563"/>
            <a:chOff x="3226" y="2160"/>
            <a:chExt cx="678" cy="1395"/>
          </a:xfrm>
        </p:grpSpPr>
        <p:pic>
          <p:nvPicPr>
            <p:cNvPr id="394508" name="Picture 268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2" y="3374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94509" name="Freeform 269"/>
            <p:cNvSpPr>
              <a:spLocks/>
            </p:cNvSpPr>
            <p:nvPr/>
          </p:nvSpPr>
          <p:spPr bwMode="auto">
            <a:xfrm>
              <a:off x="3504" y="2160"/>
              <a:ext cx="400" cy="177"/>
            </a:xfrm>
            <a:custGeom>
              <a:avLst/>
              <a:gdLst>
                <a:gd name="T0" fmla="*/ 142 w 400"/>
                <a:gd name="T1" fmla="*/ 132 h 177"/>
                <a:gd name="T2" fmla="*/ 85 w 400"/>
                <a:gd name="T3" fmla="*/ 139 h 177"/>
                <a:gd name="T4" fmla="*/ 52 w 400"/>
                <a:gd name="T5" fmla="*/ 135 h 177"/>
                <a:gd name="T6" fmla="*/ 52 w 400"/>
                <a:gd name="T7" fmla="*/ 134 h 177"/>
                <a:gd name="T8" fmla="*/ 9 w 400"/>
                <a:gd name="T9" fmla="*/ 123 h 177"/>
                <a:gd name="T10" fmla="*/ 5 w 400"/>
                <a:gd name="T11" fmla="*/ 123 h 177"/>
                <a:gd name="T12" fmla="*/ 4 w 400"/>
                <a:gd name="T13" fmla="*/ 118 h 177"/>
                <a:gd name="T14" fmla="*/ 0 w 400"/>
                <a:gd name="T15" fmla="*/ 109 h 177"/>
                <a:gd name="T16" fmla="*/ 2 w 400"/>
                <a:gd name="T17" fmla="*/ 91 h 177"/>
                <a:gd name="T18" fmla="*/ 38 w 400"/>
                <a:gd name="T19" fmla="*/ 99 h 177"/>
                <a:gd name="T20" fmla="*/ 48 w 400"/>
                <a:gd name="T21" fmla="*/ 101 h 177"/>
                <a:gd name="T22" fmla="*/ 64 w 400"/>
                <a:gd name="T23" fmla="*/ 90 h 177"/>
                <a:gd name="T24" fmla="*/ 110 w 400"/>
                <a:gd name="T25" fmla="*/ 88 h 177"/>
                <a:gd name="T26" fmla="*/ 172 w 400"/>
                <a:gd name="T27" fmla="*/ 88 h 177"/>
                <a:gd name="T28" fmla="*/ 187 w 400"/>
                <a:gd name="T29" fmla="*/ 82 h 177"/>
                <a:gd name="T30" fmla="*/ 178 w 400"/>
                <a:gd name="T31" fmla="*/ 46 h 177"/>
                <a:gd name="T32" fmla="*/ 221 w 400"/>
                <a:gd name="T33" fmla="*/ 10 h 177"/>
                <a:gd name="T34" fmla="*/ 251 w 400"/>
                <a:gd name="T35" fmla="*/ 24 h 177"/>
                <a:gd name="T36" fmla="*/ 283 w 400"/>
                <a:gd name="T37" fmla="*/ 0 h 177"/>
                <a:gd name="T38" fmla="*/ 366 w 400"/>
                <a:gd name="T39" fmla="*/ 10 h 177"/>
                <a:gd name="T40" fmla="*/ 400 w 400"/>
                <a:gd name="T41" fmla="*/ 59 h 177"/>
                <a:gd name="T42" fmla="*/ 382 w 400"/>
                <a:gd name="T43" fmla="*/ 82 h 177"/>
                <a:gd name="T44" fmla="*/ 376 w 400"/>
                <a:gd name="T45" fmla="*/ 86 h 177"/>
                <a:gd name="T46" fmla="*/ 358 w 400"/>
                <a:gd name="T47" fmla="*/ 131 h 177"/>
                <a:gd name="T48" fmla="*/ 350 w 400"/>
                <a:gd name="T49" fmla="*/ 137 h 177"/>
                <a:gd name="T50" fmla="*/ 354 w 400"/>
                <a:gd name="T51" fmla="*/ 150 h 177"/>
                <a:gd name="T52" fmla="*/ 254 w 400"/>
                <a:gd name="T53" fmla="*/ 177 h 177"/>
                <a:gd name="T54" fmla="*/ 227 w 400"/>
                <a:gd name="T55" fmla="*/ 168 h 177"/>
                <a:gd name="T56" fmla="*/ 226 w 400"/>
                <a:gd name="T57" fmla="*/ 158 h 177"/>
                <a:gd name="T58" fmla="*/ 142 w 400"/>
                <a:gd name="T59" fmla="*/ 13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0" h="177">
                  <a:moveTo>
                    <a:pt x="142" y="132"/>
                  </a:moveTo>
                  <a:lnTo>
                    <a:pt x="85" y="139"/>
                  </a:lnTo>
                  <a:lnTo>
                    <a:pt x="52" y="135"/>
                  </a:lnTo>
                  <a:lnTo>
                    <a:pt x="52" y="134"/>
                  </a:lnTo>
                  <a:lnTo>
                    <a:pt x="9" y="123"/>
                  </a:lnTo>
                  <a:lnTo>
                    <a:pt x="5" y="123"/>
                  </a:lnTo>
                  <a:lnTo>
                    <a:pt x="4" y="118"/>
                  </a:lnTo>
                  <a:lnTo>
                    <a:pt x="0" y="109"/>
                  </a:lnTo>
                  <a:lnTo>
                    <a:pt x="2" y="91"/>
                  </a:lnTo>
                  <a:lnTo>
                    <a:pt x="38" y="99"/>
                  </a:lnTo>
                  <a:lnTo>
                    <a:pt x="48" y="101"/>
                  </a:lnTo>
                  <a:lnTo>
                    <a:pt x="64" y="90"/>
                  </a:lnTo>
                  <a:lnTo>
                    <a:pt x="110" y="88"/>
                  </a:lnTo>
                  <a:lnTo>
                    <a:pt x="172" y="88"/>
                  </a:lnTo>
                  <a:lnTo>
                    <a:pt x="187" y="82"/>
                  </a:lnTo>
                  <a:lnTo>
                    <a:pt x="178" y="46"/>
                  </a:lnTo>
                  <a:lnTo>
                    <a:pt x="221" y="10"/>
                  </a:lnTo>
                  <a:lnTo>
                    <a:pt x="251" y="24"/>
                  </a:lnTo>
                  <a:lnTo>
                    <a:pt x="283" y="0"/>
                  </a:lnTo>
                  <a:lnTo>
                    <a:pt x="366" y="10"/>
                  </a:lnTo>
                  <a:lnTo>
                    <a:pt x="400" y="59"/>
                  </a:lnTo>
                  <a:lnTo>
                    <a:pt x="382" y="82"/>
                  </a:lnTo>
                  <a:lnTo>
                    <a:pt x="376" y="86"/>
                  </a:lnTo>
                  <a:lnTo>
                    <a:pt x="358" y="131"/>
                  </a:lnTo>
                  <a:lnTo>
                    <a:pt x="350" y="137"/>
                  </a:lnTo>
                  <a:lnTo>
                    <a:pt x="354" y="150"/>
                  </a:lnTo>
                  <a:lnTo>
                    <a:pt x="254" y="177"/>
                  </a:lnTo>
                  <a:lnTo>
                    <a:pt x="227" y="168"/>
                  </a:lnTo>
                  <a:lnTo>
                    <a:pt x="226" y="158"/>
                  </a:lnTo>
                  <a:lnTo>
                    <a:pt x="142" y="132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94510" name="Text Box 270"/>
            <p:cNvSpPr txBox="1">
              <a:spLocks noChangeArrowheads="1"/>
            </p:cNvSpPr>
            <p:nvPr/>
          </p:nvSpPr>
          <p:spPr bwMode="auto">
            <a:xfrm>
              <a:off x="3226" y="3251"/>
              <a:ext cx="5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sz="1000" b="1">
                  <a:solidFill>
                    <a:schemeClr val="bg2"/>
                  </a:solidFill>
                  <a:latin typeface="Verdana" charset="0"/>
                </a:rPr>
                <a:t>AUSTRIA</a:t>
              </a:r>
            </a:p>
          </p:txBody>
        </p:sp>
        <p:sp>
          <p:nvSpPr>
            <p:cNvPr id="394511" name="Freeform 271"/>
            <p:cNvSpPr>
              <a:spLocks/>
            </p:cNvSpPr>
            <p:nvPr/>
          </p:nvSpPr>
          <p:spPr bwMode="auto">
            <a:xfrm>
              <a:off x="3568" y="2256"/>
              <a:ext cx="192" cy="1008"/>
            </a:xfrm>
            <a:custGeom>
              <a:avLst/>
              <a:gdLst>
                <a:gd name="T0" fmla="*/ 192 w 192"/>
                <a:gd name="T1" fmla="*/ 0 h 1008"/>
                <a:gd name="T2" fmla="*/ 0 w 192"/>
                <a:gd name="T3" fmla="*/ 672 h 1008"/>
                <a:gd name="T4" fmla="*/ 0 w 192"/>
                <a:gd name="T5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008">
                  <a:moveTo>
                    <a:pt x="192" y="0"/>
                  </a:moveTo>
                  <a:lnTo>
                    <a:pt x="0" y="672"/>
                  </a:lnTo>
                  <a:lnTo>
                    <a:pt x="0" y="1008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aphicFrame>
        <p:nvGraphicFramePr>
          <p:cNvPr id="394512" name="Object 272"/>
          <p:cNvGraphicFramePr>
            <a:graphicFrameLocks noChangeAspect="1"/>
          </p:cNvGraphicFramePr>
          <p:nvPr/>
        </p:nvGraphicFramePr>
        <p:xfrm>
          <a:off x="7162800" y="2590800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520" name="Photo Editor Photo" r:id="rId30" imgW="1142857" imgH="762106" progId="MSPhotoEd.3">
                  <p:embed/>
                </p:oleObj>
              </mc:Choice>
              <mc:Fallback>
                <p:oleObj name="Photo Editor Photo" r:id="rId30" imgW="1142857" imgH="762106" progId="MSPhotoEd.3">
                  <p:embed/>
                  <p:pic>
                    <p:nvPicPr>
                      <p:cNvPr id="0" name="Object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4513" name="Group 273"/>
          <p:cNvGrpSpPr>
            <a:grpSpLocks/>
          </p:cNvGrpSpPr>
          <p:nvPr/>
        </p:nvGrpSpPr>
        <p:grpSpPr bwMode="auto">
          <a:xfrm>
            <a:off x="5913438" y="3667125"/>
            <a:ext cx="868362" cy="625475"/>
            <a:chOff x="3725" y="2310"/>
            <a:chExt cx="547" cy="394"/>
          </a:xfrm>
        </p:grpSpPr>
        <p:sp>
          <p:nvSpPr>
            <p:cNvPr id="394514" name="Rectangle 274"/>
            <p:cNvSpPr>
              <a:spLocks noChangeArrowheads="1"/>
            </p:cNvSpPr>
            <p:nvPr/>
          </p:nvSpPr>
          <p:spPr bwMode="auto">
            <a:xfrm>
              <a:off x="3792" y="2448"/>
              <a:ext cx="48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BE" sz="1000" b="1">
                  <a:solidFill>
                    <a:schemeClr val="bg2"/>
                  </a:solidFill>
                  <a:latin typeface="Verdana" charset="0"/>
                </a:rPr>
                <a:t>SLOVENIA</a:t>
              </a:r>
              <a:endParaRPr lang="de-DE" sz="1000" b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394515" name="Freeform 275"/>
            <p:cNvSpPr>
              <a:spLocks/>
            </p:cNvSpPr>
            <p:nvPr/>
          </p:nvSpPr>
          <p:spPr bwMode="auto">
            <a:xfrm>
              <a:off x="3725" y="2310"/>
              <a:ext cx="160" cy="96"/>
            </a:xfrm>
            <a:custGeom>
              <a:avLst/>
              <a:gdLst>
                <a:gd name="T0" fmla="*/ 124 w 160"/>
                <a:gd name="T1" fmla="*/ 68 h 96"/>
                <a:gd name="T2" fmla="*/ 99 w 160"/>
                <a:gd name="T3" fmla="*/ 71 h 96"/>
                <a:gd name="T4" fmla="*/ 105 w 160"/>
                <a:gd name="T5" fmla="*/ 96 h 96"/>
                <a:gd name="T6" fmla="*/ 15 w 160"/>
                <a:gd name="T7" fmla="*/ 90 h 96"/>
                <a:gd name="T8" fmla="*/ 0 w 160"/>
                <a:gd name="T9" fmla="*/ 20 h 96"/>
                <a:gd name="T10" fmla="*/ 34 w 160"/>
                <a:gd name="T11" fmla="*/ 30 h 96"/>
                <a:gd name="T12" fmla="*/ 138 w 160"/>
                <a:gd name="T13" fmla="*/ 0 h 96"/>
                <a:gd name="T14" fmla="*/ 160 w 160"/>
                <a:gd name="T15" fmla="*/ 18 h 96"/>
                <a:gd name="T16" fmla="*/ 115 w 160"/>
                <a:gd name="T17" fmla="*/ 38 h 96"/>
                <a:gd name="T18" fmla="*/ 124 w 160"/>
                <a:gd name="T19" fmla="*/ 6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96">
                  <a:moveTo>
                    <a:pt x="124" y="68"/>
                  </a:moveTo>
                  <a:lnTo>
                    <a:pt x="99" y="71"/>
                  </a:lnTo>
                  <a:lnTo>
                    <a:pt x="105" y="96"/>
                  </a:lnTo>
                  <a:lnTo>
                    <a:pt x="15" y="90"/>
                  </a:lnTo>
                  <a:lnTo>
                    <a:pt x="0" y="20"/>
                  </a:lnTo>
                  <a:lnTo>
                    <a:pt x="34" y="30"/>
                  </a:lnTo>
                  <a:lnTo>
                    <a:pt x="138" y="0"/>
                  </a:lnTo>
                  <a:lnTo>
                    <a:pt x="160" y="18"/>
                  </a:lnTo>
                  <a:lnTo>
                    <a:pt x="115" y="38"/>
                  </a:lnTo>
                  <a:lnTo>
                    <a:pt x="124" y="68"/>
                  </a:lnTo>
                  <a:close/>
                </a:path>
              </a:pathLst>
            </a:custGeom>
            <a:solidFill>
              <a:srgbClr val="FF9900"/>
            </a:solidFill>
            <a:ln w="1651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aphicFrame>
          <p:nvGraphicFramePr>
            <p:cNvPr id="394516" name="Object 276"/>
            <p:cNvGraphicFramePr>
              <a:graphicFrameLocks noChangeAspect="1"/>
            </p:cNvGraphicFramePr>
            <p:nvPr/>
          </p:nvGraphicFramePr>
          <p:xfrm>
            <a:off x="3984" y="2544"/>
            <a:ext cx="240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4521" name="Photo Editor Photo" r:id="rId32" imgW="1142857" imgH="762106" progId="MSPhotoEd.3">
                    <p:embed/>
                  </p:oleObj>
                </mc:Choice>
                <mc:Fallback>
                  <p:oleObj name="Photo Editor Photo" r:id="rId32" imgW="1142857" imgH="762106" progId="MSPhotoEd.3">
                    <p:embed/>
                    <p:pic>
                      <p:nvPicPr>
                        <p:cNvPr id="0" name="Object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2544"/>
                          <a:ext cx="240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4517" name="Line 277"/>
            <p:cNvSpPr>
              <a:spLocks noChangeShapeType="1"/>
            </p:cNvSpPr>
            <p:nvPr/>
          </p:nvSpPr>
          <p:spPr bwMode="auto">
            <a:xfrm>
              <a:off x="3792" y="23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94518" name="Line 278"/>
          <p:cNvSpPr>
            <a:spLocks noChangeShapeType="1"/>
          </p:cNvSpPr>
          <p:nvPr/>
        </p:nvSpPr>
        <p:spPr bwMode="auto">
          <a:xfrm>
            <a:off x="67818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4519" name="Line 279"/>
          <p:cNvSpPr>
            <a:spLocks noChangeShapeType="1"/>
          </p:cNvSpPr>
          <p:nvPr/>
        </p:nvSpPr>
        <p:spPr bwMode="auto">
          <a:xfrm>
            <a:off x="8001000" y="4495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z="4000" b="1"/>
              <a:t>What are FIEC’s CSR</a:t>
            </a:r>
            <a:r>
              <a:rPr lang="fr-BE" sz="4000"/>
              <a:t> </a:t>
            </a:r>
            <a:r>
              <a:rPr lang="fr-BE" sz="4000" b="1"/>
              <a:t>objectives</a:t>
            </a:r>
            <a:r>
              <a:rPr lang="fr-BE" sz="4000"/>
              <a:t>?</a:t>
            </a:r>
            <a:endParaRPr lang="fr-FR" sz="400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057400"/>
            <a:ext cx="8420100" cy="40386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fr-BE">
                <a:solidFill>
                  <a:schemeClr val="accent2"/>
                </a:solidFill>
              </a:rPr>
              <a:t>1. Raise the image of the construction industry</a:t>
            </a:r>
          </a:p>
          <a:p>
            <a:pPr marL="609600" indent="-609600">
              <a:buFont typeface="Wingdings" charset="0"/>
              <a:buNone/>
            </a:pPr>
            <a:r>
              <a:rPr lang="fr-BE">
                <a:solidFill>
                  <a:schemeClr val="accent2"/>
                </a:solidFill>
              </a:rPr>
              <a:t>2. Assist its member federations in addressing sustainability issues, and</a:t>
            </a:r>
          </a:p>
          <a:p>
            <a:pPr marL="609600" indent="-609600">
              <a:buFont typeface="Wingdings" charset="0"/>
              <a:buNone/>
            </a:pPr>
            <a:r>
              <a:rPr lang="fr-BE">
                <a:solidFill>
                  <a:schemeClr val="accent2"/>
                </a:solidFill>
              </a:rPr>
              <a:t>3. Through its federations to provide guidance to construction firms</a:t>
            </a:r>
          </a:p>
          <a:p>
            <a:pPr marL="609600" indent="-609600">
              <a:buFont typeface="Wingdings" charset="0"/>
              <a:buNone/>
            </a:pPr>
            <a:r>
              <a:rPr lang="fr-BE">
                <a:solidFill>
                  <a:schemeClr val="accent2"/>
                </a:solidFill>
              </a:rPr>
              <a:t>4. In particular SMEs</a:t>
            </a:r>
          </a:p>
          <a:p>
            <a:pPr marL="609600" indent="-609600">
              <a:buFont typeface="Wingdings" charset="0"/>
              <a:buNone/>
            </a:pPr>
            <a:endParaRPr lang="fr-BE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20100" cy="1524000"/>
          </a:xfrm>
        </p:spPr>
        <p:txBody>
          <a:bodyPr/>
          <a:lstStyle/>
          <a:p>
            <a:r>
              <a:rPr lang="fr-BE" sz="3200" b="1"/>
              <a:t>What is the expected impact on member federations, contractors and the industry?</a:t>
            </a:r>
            <a:endParaRPr lang="fr-FR" sz="3200" b="1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209800"/>
            <a:ext cx="8420100" cy="38862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fr-BE"/>
              <a:t>1. MFs better placed to provide </a:t>
            </a:r>
            <a:r>
              <a:rPr lang="fr-BE" u="sng"/>
              <a:t>coherent</a:t>
            </a:r>
            <a:r>
              <a:rPr lang="fr-BE"/>
              <a:t> guidance to members</a:t>
            </a:r>
          </a:p>
          <a:p>
            <a:pPr marL="609600" indent="-609600">
              <a:buFont typeface="Wingdings" charset="0"/>
              <a:buNone/>
            </a:pPr>
            <a:r>
              <a:rPr lang="fr-BE"/>
              <a:t>2. Contractors will have immediate access to guidance from a single source</a:t>
            </a:r>
          </a:p>
          <a:p>
            <a:pPr marL="609600" indent="-609600">
              <a:buFont typeface="Wingdings" charset="0"/>
              <a:buNone/>
            </a:pPr>
            <a:r>
              <a:rPr lang="fr-BE"/>
              <a:t>3. Adoption of sustainability principles should gradually become « normal practice »</a:t>
            </a:r>
          </a:p>
          <a:p>
            <a:pPr marL="609600" indent="-609600">
              <a:buFont typeface="Wingdings" charset="0"/>
              <a:buNone/>
            </a:pPr>
            <a:endParaRPr lang="fr-BE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What are the Principles?</a:t>
            </a:r>
            <a:endParaRPr lang="fr-FR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They are voluntary</a:t>
            </a:r>
          </a:p>
          <a:p>
            <a:endParaRPr lang="fr-BE"/>
          </a:p>
          <a:p>
            <a:r>
              <a:rPr lang="fr-BE"/>
              <a:t>They are 10 in number </a:t>
            </a:r>
          </a:p>
          <a:p>
            <a:endParaRPr lang="fr-BE"/>
          </a:p>
          <a:p>
            <a:r>
              <a:rPr lang="fr-BE"/>
              <a:t>3 Pillars of sustainable development</a:t>
            </a:r>
          </a:p>
          <a:p>
            <a:pPr>
              <a:buFont typeface="Wingdings" charset="0"/>
              <a:buNone/>
            </a:pPr>
            <a:endParaRPr lang="fr-BE"/>
          </a:p>
          <a:p>
            <a:r>
              <a:rPr lang="fr-BE"/>
              <a:t>3 Languages (En; Fr; De)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What are the Principles?</a:t>
            </a:r>
            <a:endParaRPr lang="fr-FR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1. Promoting improved relationships with stakeholders </a:t>
            </a:r>
          </a:p>
          <a:p>
            <a:pPr marL="609600" indent="-6096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2. Promoting a high level of quality management </a:t>
            </a:r>
            <a:r>
              <a:rPr lang="en-GB" sz="2800" b="1">
                <a:latin typeface="Arial Unicode MS" charset="0"/>
                <a:cs typeface="Arial" charset="0"/>
              </a:rPr>
              <a:t> </a:t>
            </a:r>
            <a:endParaRPr lang="en-GB" sz="2800" b="1">
              <a:latin typeface="Arial Unicode MS" charset="0"/>
              <a:cs typeface="Arial Unicode MS" charset="0"/>
            </a:endParaRPr>
          </a:p>
          <a:p>
            <a:pPr marL="609600" indent="-6096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3. Promoting a solid economic basis</a:t>
            </a:r>
          </a:p>
          <a:p>
            <a:pPr marL="609600" indent="-6096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4. Promoting investment in research </a:t>
            </a:r>
          </a:p>
          <a:p>
            <a:pPr marL="609600" indent="-6096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5. Promoting freedom of association, the right to collective bargaining and equal treatment </a:t>
            </a:r>
            <a:endParaRPr lang="fr-FR" sz="2800" b="1"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What are the Principles?</a:t>
            </a:r>
            <a:endParaRPr lang="fr-FR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6. Promoting and continually improving health and safety procedures </a:t>
            </a:r>
          </a:p>
          <a:p>
            <a:pPr marL="533400" indent="-5334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7. Promoting training </a:t>
            </a:r>
          </a:p>
          <a:p>
            <a:pPr marL="533400" indent="-5334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8. Promoting responsible community relations </a:t>
            </a:r>
          </a:p>
          <a:p>
            <a:pPr marL="533400" indent="-5334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9. Promoting more environmental management strategies</a:t>
            </a:r>
            <a:r>
              <a:rPr lang="fr-FR" sz="2800" b="1">
                <a:cs typeface="Times New Roman" charset="0"/>
              </a:rPr>
              <a:t> </a:t>
            </a:r>
            <a:endParaRPr lang="fr-BE" sz="2800" b="1">
              <a:cs typeface="Times New Roman" charset="0"/>
            </a:endParaRPr>
          </a:p>
          <a:p>
            <a:pPr marL="533400" indent="-533400">
              <a:buFont typeface="Wingdings" charset="0"/>
              <a:buNone/>
            </a:pPr>
            <a:r>
              <a:rPr lang="en-GB" sz="2800" b="1">
                <a:cs typeface="Times New Roman" charset="0"/>
              </a:rPr>
              <a:t>10. Promoting progressively whenever feasible, reporting mechanisms </a:t>
            </a:r>
          </a:p>
          <a:p>
            <a:pPr marL="533400" indent="-533400">
              <a:buFont typeface="Wingdings" charset="0"/>
              <a:buNone/>
            </a:pPr>
            <a:endParaRPr lang="en-GB" sz="2800" b="1">
              <a:cs typeface="Times New Roman" charset="0"/>
            </a:endParaRPr>
          </a:p>
          <a:p>
            <a:pPr marL="533400" indent="-533400">
              <a:buFont typeface="Wingdings" charset="0"/>
              <a:buNone/>
            </a:pPr>
            <a:endParaRPr lang="en-GB" sz="2800" b="1">
              <a:cs typeface="Times New Roman" charset="0"/>
            </a:endParaRPr>
          </a:p>
          <a:p>
            <a:pPr marL="533400" indent="-533400">
              <a:buFont typeface="Wingdings" charset="0"/>
              <a:buNone/>
            </a:pPr>
            <a:endParaRPr lang="fr-FR" sz="2800" b="1"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Reporting Guidelines</a:t>
            </a:r>
            <a:endParaRPr lang="fr-FR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/>
              <a:t>+/- 10 Major European contractors now use the Global Reporting Initiative (GRI) as part of their annual reporting procedures</a:t>
            </a:r>
          </a:p>
          <a:p>
            <a:pPr>
              <a:lnSpc>
                <a:spcPct val="90000"/>
              </a:lnSpc>
            </a:pPr>
            <a:r>
              <a:rPr lang="fr-BE"/>
              <a:t>SMEs are encouraged to make use of the « High 5! Handbook », GRI’s publication for SMEs on sustainability reporting (Nov. 2004)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fr-BE">
                <a:hlinkClick r:id="rId2"/>
              </a:rPr>
              <a:t>http://www.globalreporting.org</a:t>
            </a:r>
            <a:endParaRPr lang="fr-BE"/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fr-FR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533400" y="3200400"/>
            <a:ext cx="3181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fr-BE" sz="7200" b="1">
                <a:solidFill>
                  <a:srgbClr val="FF0000"/>
                </a:solidFill>
                <a:latin typeface="Arial" charset="0"/>
              </a:rPr>
              <a:t>WWW.</a:t>
            </a:r>
            <a:endParaRPr lang="fr-FR" sz="7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6769100" y="3048000"/>
            <a:ext cx="3136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fr-BE" sz="7200" b="1">
                <a:solidFill>
                  <a:srgbClr val="FF0000"/>
                </a:solidFill>
                <a:latin typeface="Arial" charset="0"/>
              </a:rPr>
              <a:t>.</a:t>
            </a:r>
            <a:r>
              <a:rPr lang="fr-BE" sz="8000" b="1">
                <a:solidFill>
                  <a:srgbClr val="FF0000"/>
                </a:solidFill>
                <a:latin typeface="Arial" charset="0"/>
              </a:rPr>
              <a:t>ORG</a:t>
            </a:r>
            <a:endParaRPr lang="fr-FR" sz="80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01061" name="Picture 5" descr="jh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09800"/>
            <a:ext cx="288131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906000" cy="1447800"/>
          </a:xfrm>
        </p:spPr>
        <p:txBody>
          <a:bodyPr/>
          <a:lstStyle/>
          <a:p>
            <a:r>
              <a:rPr lang="fr-BE"/>
              <a:t>FIEC </a:t>
            </a:r>
            <a:br>
              <a:rPr lang="fr-BE"/>
            </a:br>
            <a:r>
              <a:rPr lang="fr-BE" sz="4000"/>
              <a:t>European Construction Industry Federation</a:t>
            </a:r>
            <a:r>
              <a:rPr lang="fr-BE"/>
              <a:t> </a:t>
            </a:r>
            <a:br>
              <a:rPr lang="fr-BE"/>
            </a:br>
            <a:r>
              <a:rPr lang="fr-FR" sz="3200"/>
              <a:t/>
            </a:r>
            <a:br>
              <a:rPr lang="fr-FR" sz="3200"/>
            </a:br>
            <a:endParaRPr lang="fr-FR" sz="320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91440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BE" sz="4000"/>
              <a:t>sister organisation: </a:t>
            </a:r>
            <a:r>
              <a:rPr lang="fr-BE" sz="4000">
                <a:solidFill>
                  <a:schemeClr val="accent2"/>
                </a:solidFill>
              </a:rPr>
              <a:t>EIC</a:t>
            </a:r>
            <a:br>
              <a:rPr lang="fr-BE" sz="4000">
                <a:solidFill>
                  <a:schemeClr val="accent2"/>
                </a:solidFill>
              </a:rPr>
            </a:br>
            <a:r>
              <a:rPr lang="fr-BE" sz="3600"/>
              <a:t>European International Contractors</a:t>
            </a:r>
          </a:p>
          <a:p>
            <a:pPr>
              <a:lnSpc>
                <a:spcPct val="90000"/>
              </a:lnSpc>
            </a:pPr>
            <a:endParaRPr lang="fr-BE" sz="3600"/>
          </a:p>
          <a:p>
            <a:pPr>
              <a:lnSpc>
                <a:spcPct val="90000"/>
              </a:lnSpc>
            </a:pPr>
            <a:r>
              <a:rPr lang="en-GB" sz="4000"/>
              <a:t>founder member of </a:t>
            </a:r>
            <a:r>
              <a:rPr lang="en-GB" sz="4000">
                <a:solidFill>
                  <a:schemeClr val="accent2"/>
                </a:solidFill>
              </a:rPr>
              <a:t>CICA</a:t>
            </a:r>
            <a:r>
              <a:rPr lang="en-GB" sz="4000"/>
              <a:t/>
            </a:r>
            <a:br>
              <a:rPr lang="en-GB" sz="4000"/>
            </a:br>
            <a:r>
              <a:rPr lang="en-GB" sz="3600"/>
              <a:t>Confederation of International Contractors' Associations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b="1"/>
              <a:t>Construction Statistics (EU 22: 2004)</a:t>
            </a:r>
            <a:endParaRPr lang="fr-FR" sz="3600" b="1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Europe’s largest industrial employer</a:t>
            </a:r>
          </a:p>
          <a:p>
            <a:r>
              <a:rPr lang="fr-BE"/>
              <a:t>28,5% Industrial employment</a:t>
            </a:r>
          </a:p>
          <a:p>
            <a:r>
              <a:rPr lang="fr-BE"/>
              <a:t>7,2% Total employment</a:t>
            </a:r>
          </a:p>
          <a:p>
            <a:r>
              <a:rPr lang="fr-BE"/>
              <a:t>2,6 Million enterprises</a:t>
            </a:r>
          </a:p>
          <a:p>
            <a:r>
              <a:rPr lang="fr-BE"/>
              <a:t>9,9% GDP</a:t>
            </a:r>
          </a:p>
          <a:p>
            <a:r>
              <a:rPr lang="fr-BE"/>
              <a:t>50,8% Gross fixed capital formation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906000" cy="205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/>
              <a:t>The construction industry</a:t>
            </a:r>
            <a:br>
              <a:rPr lang="fr-BE"/>
            </a:br>
            <a:r>
              <a:rPr lang="fr-BE">
                <a:solidFill>
                  <a:schemeClr val="tx1"/>
                </a:solidFill>
                <a:effectLst/>
              </a:rPr>
              <a:t>14 million operatives</a:t>
            </a:r>
            <a:endParaRPr lang="fr-FR" sz="3200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9601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cs typeface="Times New Roman" charset="0"/>
              </a:rPr>
              <a:t> </a:t>
            </a:r>
            <a:r>
              <a:rPr lang="en-GB" sz="3600">
                <a:cs typeface="Times New Roman" charset="0"/>
              </a:rPr>
              <a:t>Multiplier effect: </a:t>
            </a:r>
            <a:r>
              <a:rPr lang="fr-BE" sz="3600">
                <a:cs typeface="Times New Roman" charset="0"/>
              </a:rPr>
              <a:t/>
            </a:r>
            <a:br>
              <a:rPr lang="fr-BE" sz="3600">
                <a:cs typeface="Times New Roman" charset="0"/>
              </a:rPr>
            </a:br>
            <a:r>
              <a:rPr lang="en-GB" sz="3600">
                <a:cs typeface="Times New Roman" charset="0"/>
              </a:rPr>
              <a:t>1 working in the construction industry </a:t>
            </a:r>
            <a:r>
              <a:rPr lang="fr-BE" sz="3600">
                <a:cs typeface="Times New Roman" charset="0"/>
              </a:rPr>
              <a:t/>
            </a:r>
            <a:br>
              <a:rPr lang="fr-BE" sz="3600">
                <a:cs typeface="Times New Roman" charset="0"/>
              </a:rPr>
            </a:br>
            <a:r>
              <a:rPr lang="en-GB" sz="3600">
                <a:cs typeface="Times New Roman" charset="0"/>
              </a:rPr>
              <a:t>= 2 further working in other sectors</a:t>
            </a:r>
          </a:p>
          <a:p>
            <a:pPr>
              <a:lnSpc>
                <a:spcPct val="90000"/>
              </a:lnSpc>
            </a:pPr>
            <a:endParaRPr lang="en-GB" sz="3600">
              <a:cs typeface="Times New Roman" charset="0"/>
            </a:endParaRPr>
          </a:p>
          <a:p>
            <a:pPr algn="ctr">
              <a:lnSpc>
                <a:spcPct val="90000"/>
              </a:lnSpc>
              <a:buSzTx/>
              <a:buFont typeface="Wingdings" charset="0"/>
              <a:buChar char="Ø"/>
            </a:pPr>
            <a:r>
              <a:rPr lang="en-GB" sz="8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1 = 3</a:t>
            </a:r>
            <a:endParaRPr lang="fr-BE" sz="8000" b="1"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b="1"/>
              <a:t>International perspectives</a:t>
            </a:r>
            <a:endParaRPr lang="fr-FR" b="1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fr-BE" sz="2800"/>
              <a:t>2001 </a:t>
            </a:r>
          </a:p>
          <a:p>
            <a:r>
              <a:rPr lang="fr-BE" sz="2800"/>
              <a:t>CICA signs UNEP’s International Declaration for Cleaner production</a:t>
            </a:r>
          </a:p>
          <a:p>
            <a:pPr>
              <a:buFont typeface="Wingdings" charset="0"/>
              <a:buNone/>
            </a:pPr>
            <a:r>
              <a:rPr lang="fr-BE" sz="2800"/>
              <a:t>2002</a:t>
            </a:r>
          </a:p>
          <a:p>
            <a:r>
              <a:rPr lang="fr-BE" sz="2800"/>
              <a:t>On occasion of WSSD in Johannesburg, CICA and UNEP jointly publish report entitled: </a:t>
            </a:r>
          </a:p>
          <a:p>
            <a:pPr algn="ctr">
              <a:buFont typeface="Wingdings" charset="0"/>
              <a:buNone/>
            </a:pPr>
            <a:r>
              <a:rPr lang="fr-BE" sz="2800">
                <a:solidFill>
                  <a:schemeClr val="accent2"/>
                </a:solidFill>
              </a:rPr>
              <a:t>« Construction: Industry as a partner for sustainable development »</a:t>
            </a:r>
            <a:endParaRPr lang="fr-FR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Construction and Property</a:t>
            </a:r>
            <a:endParaRPr lang="fr-FR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SzTx/>
              <a:buFont typeface="Wingdings" charset="0"/>
              <a:buNone/>
            </a:pPr>
            <a:r>
              <a:rPr lang="fr-BE" sz="2800"/>
              <a:t>A European perspective on:</a:t>
            </a:r>
          </a:p>
          <a:p>
            <a:pPr marL="609600" indent="-609600">
              <a:buSzTx/>
              <a:buFont typeface="Wingdings" charset="0"/>
              <a:buAutoNum type="arabicPeriod"/>
            </a:pPr>
            <a:endParaRPr lang="fr-BE" sz="2800"/>
          </a:p>
          <a:p>
            <a:pPr marL="609600" indent="-609600">
              <a:buSzTx/>
              <a:buFont typeface="Wingdings" charset="0"/>
              <a:buAutoNum type="arabicPeriod"/>
            </a:pPr>
            <a:r>
              <a:rPr lang="fr-BE" sz="2800"/>
              <a:t>Sustainability impacts of construction activities and built facilities</a:t>
            </a:r>
          </a:p>
          <a:p>
            <a:pPr marL="609600" indent="-609600">
              <a:buSzTx/>
              <a:buFont typeface="Wingdings" charset="0"/>
              <a:buAutoNum type="arabicPeriod"/>
            </a:pPr>
            <a:r>
              <a:rPr lang="fr-BE" sz="2800"/>
              <a:t>Sustainability and Corporate Social Responsibility</a:t>
            </a:r>
          </a:p>
          <a:p>
            <a:pPr marL="609600" indent="-609600">
              <a:buSzTx/>
              <a:buFont typeface="Wingdings" charset="0"/>
              <a:buNone/>
            </a:pPr>
            <a:endParaRPr lang="fr-BE" sz="2800"/>
          </a:p>
          <a:p>
            <a:pPr marL="609600" indent="-609600">
              <a:buSzTx/>
              <a:buFont typeface="Wingdings" charset="0"/>
              <a:buNone/>
            </a:pPr>
            <a:r>
              <a:rPr lang="fr-BE" sz="2800"/>
              <a:t>From the standpoint of the construction industry</a:t>
            </a:r>
            <a:endParaRPr lang="fr-FR" sz="2800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477250" cy="5105400"/>
          </a:xfrm>
        </p:spPr>
        <p:txBody>
          <a:bodyPr/>
          <a:lstStyle/>
          <a:p>
            <a:r>
              <a:rPr lang="en-GB">
                <a:solidFill>
                  <a:srgbClr val="FAFD00"/>
                </a:solidFill>
                <a:cs typeface="Times New Roman" charset="0"/>
              </a:rPr>
              <a:t>Sustainability impacts of construction activities and built facilities</a:t>
            </a:r>
            <a:r>
              <a:rPr lang="fr-FR"/>
              <a:t> 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b="1"/>
              <a:t>Main Sustainability impacts:</a:t>
            </a:r>
            <a:endParaRPr lang="fr-FR" b="1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+/- 50% of materials taken from the Earth’s crust go into contruction</a:t>
            </a:r>
          </a:p>
          <a:p>
            <a:r>
              <a:rPr lang="fr-BE"/>
              <a:t>+/- 40% of GHG emissions are generated in the built environment</a:t>
            </a:r>
          </a:p>
          <a:p>
            <a:r>
              <a:rPr lang="fr-BE"/>
              <a:t>As much as 40% of all waste by weight arises from contruction activities (mostly inert and increasingly recycled)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theme/theme1.xml><?xml version="1.0" encoding="utf-8"?>
<a:theme xmlns:a="http://schemas.openxmlformats.org/drawingml/2006/main" name="essord">
  <a:themeElements>
    <a:clrScheme name="">
      <a:dk1>
        <a:srgbClr val="000000"/>
      </a:dk1>
      <a:lt1>
        <a:srgbClr val="FFFFFF"/>
      </a:lt1>
      <a:dk2>
        <a:srgbClr val="0000FF"/>
      </a:dk2>
      <a:lt2>
        <a:srgbClr val="F6BF69"/>
      </a:lt2>
      <a:accent1>
        <a:srgbClr val="00FFFF"/>
      </a:accent1>
      <a:accent2>
        <a:srgbClr val="FAFD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3E500"/>
      </a:accent6>
      <a:hlink>
        <a:srgbClr val="FC0128"/>
      </a:hlink>
      <a:folHlink>
        <a:srgbClr val="3365FB"/>
      </a:folHlink>
    </a:clrScheme>
    <a:fontScheme name="essor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esso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c:\msoffice\powerpnt\modele\dprama\essord.ppt</Template>
  <TotalTime>7726</TotalTime>
  <Pages>8</Pages>
  <Words>705</Words>
  <Application>Microsoft Macintosh PowerPoint</Application>
  <PresentationFormat>A4 (210 x 297 mm)</PresentationFormat>
  <Paragraphs>166</Paragraphs>
  <Slides>26</Slides>
  <Notes>4</Notes>
  <HiddenSlides>0</HiddenSlides>
  <MMClips>0</MMClips>
  <ScaleCrop>false</ScaleCrop>
  <HeadingPairs>
    <vt:vector size="8" baseType="variant">
      <vt:variant>
        <vt:lpstr>Använt typsnitt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26</vt:i4>
      </vt:variant>
    </vt:vector>
  </HeadingPairs>
  <TitlesOfParts>
    <vt:vector size="35" baseType="lpstr">
      <vt:lpstr>Times New Roman</vt:lpstr>
      <vt:lpstr>Arial</vt:lpstr>
      <vt:lpstr>Wingdings</vt:lpstr>
      <vt:lpstr>Wingdings 2</vt:lpstr>
      <vt:lpstr>Verdana</vt:lpstr>
      <vt:lpstr>Arial Unicode MS</vt:lpstr>
      <vt:lpstr>essord</vt:lpstr>
      <vt:lpstr>Photo Microsoft Photo Editor 3.0</vt:lpstr>
      <vt:lpstr>MS Organigramme hiérarchique 2.0</vt:lpstr>
      <vt:lpstr>THE ESPRO STOCKHOLM CONFERENCE 4 April 2006</vt:lpstr>
      <vt:lpstr>PowerPoint-presentation</vt:lpstr>
      <vt:lpstr>FIEC  European Construction Industry Federation   </vt:lpstr>
      <vt:lpstr>Construction Statistics (EU 22: 2004)</vt:lpstr>
      <vt:lpstr>The construction industry 14 million operatives</vt:lpstr>
      <vt:lpstr>International perspectives</vt:lpstr>
      <vt:lpstr>Construction and Property</vt:lpstr>
      <vt:lpstr>Sustainability impacts of construction activities and built facilities </vt:lpstr>
      <vt:lpstr>Main Sustainability impacts:</vt:lpstr>
      <vt:lpstr>European Commission  initiatives</vt:lpstr>
      <vt:lpstr>WG "Sustainable Construction"</vt:lpstr>
      <vt:lpstr>1. Construction Materials and Products</vt:lpstr>
      <vt:lpstr>2. Energy Efficiency in Buildings </vt:lpstr>
      <vt:lpstr>3. Construction &amp; Demolition Waste</vt:lpstr>
      <vt:lpstr>4. Life-cycle costs in construction</vt:lpstr>
      <vt:lpstr>Environmental Performance of Buildings</vt:lpstr>
      <vt:lpstr>Environmental Performance of Buildings</vt:lpstr>
      <vt:lpstr>FIEC Initiatives</vt:lpstr>
      <vt:lpstr>The growing impact of CSR on construction – the issues</vt:lpstr>
      <vt:lpstr>What are FIEC’s CSR objectives?</vt:lpstr>
      <vt:lpstr>What is the expected impact on member federations, contractors and the industry?</vt:lpstr>
      <vt:lpstr>What are the Principles?</vt:lpstr>
      <vt:lpstr>What are the Principles?</vt:lpstr>
      <vt:lpstr>What are the Principles?</vt:lpstr>
      <vt:lpstr>Reporting Guidelines</vt:lpstr>
      <vt:lpstr>PowerPoint-presentation</vt:lpstr>
    </vt:vector>
  </TitlesOfParts>
  <Company>FIEC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FIEC presentation</dc:title>
  <dc:subject>last up-date: 24/5/2002</dc:subject>
  <dc:creator>RA Ulrich Paetzold</dc:creator>
  <cp:keywords/>
  <dc:description/>
  <cp:lastModifiedBy>Michael Lind</cp:lastModifiedBy>
  <cp:revision>554</cp:revision>
  <cp:lastPrinted>1999-06-02T14:20:36Z</cp:lastPrinted>
  <dcterms:created xsi:type="dcterms:W3CDTF">1998-12-04T10:52:33Z</dcterms:created>
  <dcterms:modified xsi:type="dcterms:W3CDTF">2019-01-29T21:09:03Z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-1772751101</vt:i4>
  </property>
  <property fmtid="{D5CDD505-2E9C-101B-9397-08002B2CF9AE}" pid="3" name="_EmailSubject">
    <vt:lpwstr>ESPRO Website</vt:lpwstr>
  </property>
  <property fmtid="{D5CDD505-2E9C-101B-9397-08002B2CF9AE}" pid="4" name="_AuthorEmail">
    <vt:lpwstr>robert.windborne@windborne.se</vt:lpwstr>
  </property>
  <property fmtid="{D5CDD505-2E9C-101B-9397-08002B2CF9AE}" pid="5" name="_AuthorEmailDisplayName">
    <vt:lpwstr>Robert Windborne</vt:lpwstr>
  </property>
</Properties>
</file>